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56" r:id="rId1"/>
    <p:sldMasterId id="2147484372" r:id="rId2"/>
  </p:sldMasterIdLst>
  <p:notesMasterIdLst>
    <p:notesMasterId r:id="rId25"/>
  </p:notesMasterIdLst>
  <p:sldIdLst>
    <p:sldId id="256" r:id="rId3"/>
    <p:sldId id="309" r:id="rId4"/>
    <p:sldId id="322" r:id="rId5"/>
    <p:sldId id="324" r:id="rId6"/>
    <p:sldId id="325" r:id="rId7"/>
    <p:sldId id="326" r:id="rId8"/>
    <p:sldId id="259" r:id="rId9"/>
    <p:sldId id="273" r:id="rId10"/>
    <p:sldId id="263" r:id="rId11"/>
    <p:sldId id="308" r:id="rId12"/>
    <p:sldId id="302" r:id="rId13"/>
    <p:sldId id="314" r:id="rId14"/>
    <p:sldId id="313" r:id="rId15"/>
    <p:sldId id="316" r:id="rId16"/>
    <p:sldId id="318" r:id="rId17"/>
    <p:sldId id="321" r:id="rId18"/>
    <p:sldId id="304" r:id="rId19"/>
    <p:sldId id="328" r:id="rId20"/>
    <p:sldId id="330" r:id="rId21"/>
    <p:sldId id="332" r:id="rId22"/>
    <p:sldId id="323" r:id="rId23"/>
    <p:sldId id="310" r:id="rId24"/>
  </p:sldIdLst>
  <p:sldSz cx="9144000" cy="5143500" type="screen16x9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4A6"/>
    <a:srgbClr val="00CC66"/>
    <a:srgbClr val="007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59049F-6668-4861-BBCB-276A2F94DA35}">
  <a:tblStyle styleId="{B959049F-6668-4861-BBCB-276A2F94DA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27F6B4-FA72-4CEE-AFBD-BE2084F0A0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2" autoAdjust="0"/>
    <p:restoredTop sz="95274" autoAdjust="0"/>
  </p:normalViewPr>
  <p:slideViewPr>
    <p:cSldViewPr snapToGrid="0">
      <p:cViewPr varScale="1">
        <p:scale>
          <a:sx n="105" d="100"/>
          <a:sy n="105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p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8bc00f6a1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8bc00f6a12_0_20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29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8bc00f6a1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8bc00f6a12_0_20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89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8bc00f6a1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8bc00f6a12_0_20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3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8ea1cd333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8ea1cd333a_0_8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632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378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54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24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8bc00f6a12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8bc00f6a12_0_70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3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8ea1cd333a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8ea1cd333a_0_33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05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b9fd067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b9fd0675c_0_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4cbd36da_4_3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4cbd36da_4_31438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22dda0a4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22dda0a4d_0_15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8bc00f6a12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8bc00f6a12_0_2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07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8e8b782381_0_1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8e8b782381_0_182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06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8bc00f6a1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8bc00f6a12_0_20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44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5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a al pie">
  <p:cSld name="Nota al pi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5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ctrTitle" idx="2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ctrTitle" idx="3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subTitle" idx="4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ctrTitle" idx="5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subTitle" idx="6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title" idx="7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subTitle" idx="8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0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475" y="3511225"/>
            <a:ext cx="9181200" cy="1632075"/>
            <a:chOff x="-6475" y="3511225"/>
            <a:chExt cx="9181200" cy="1632075"/>
          </a:xfrm>
        </p:grpSpPr>
        <p:sp>
          <p:nvSpPr>
            <p:cNvPr id="10" name="Google Shape;10;p2"/>
            <p:cNvSpPr/>
            <p:nvPr/>
          </p:nvSpPr>
          <p:spPr>
            <a:xfrm>
              <a:off x="-6475" y="3511225"/>
              <a:ext cx="91806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475" y="3760900"/>
              <a:ext cx="9181200" cy="138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714750"/>
            <a:ext cx="5087400" cy="26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836275"/>
            <a:ext cx="27903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74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-9150" y="4604575"/>
            <a:ext cx="9162300" cy="795003"/>
            <a:chOff x="-13512" y="4604575"/>
            <a:chExt cx="9162300" cy="795003"/>
          </a:xfrm>
        </p:grpSpPr>
        <p:sp>
          <p:nvSpPr>
            <p:cNvPr id="25" name="Google Shape;25;p4"/>
            <p:cNvSpPr/>
            <p:nvPr/>
          </p:nvSpPr>
          <p:spPr>
            <a:xfrm rot="5400000">
              <a:off x="4287438" y="538228"/>
              <a:ext cx="560400" cy="9162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13500" y="4604575"/>
              <a:ext cx="91578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r="44772"/>
          <a:stretch/>
        </p:blipFill>
        <p:spPr>
          <a:xfrm>
            <a:off x="6852320" y="1976350"/>
            <a:ext cx="2358124" cy="4036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-9150" y="4604575"/>
            <a:ext cx="9162300" cy="795003"/>
            <a:chOff x="-13512" y="4604575"/>
            <a:chExt cx="9162300" cy="795003"/>
          </a:xfrm>
        </p:grpSpPr>
        <p:sp>
          <p:nvSpPr>
            <p:cNvPr id="30" name="Google Shape;30;p5"/>
            <p:cNvSpPr/>
            <p:nvPr/>
          </p:nvSpPr>
          <p:spPr>
            <a:xfrm rot="5400000">
              <a:off x="4287438" y="538228"/>
              <a:ext cx="560400" cy="9162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-13500" y="4604575"/>
              <a:ext cx="91578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r="44772"/>
          <a:stretch/>
        </p:blipFill>
        <p:spPr>
          <a:xfrm>
            <a:off x="6852320" y="1976350"/>
            <a:ext cx="2358124" cy="40363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28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713225" y="1605563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713225" y="276698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9"/>
          <p:cNvGrpSpPr/>
          <p:nvPr/>
        </p:nvGrpSpPr>
        <p:grpSpPr>
          <a:xfrm>
            <a:off x="-6475" y="3511225"/>
            <a:ext cx="9195600" cy="1632075"/>
            <a:chOff x="-6475" y="3511225"/>
            <a:chExt cx="9195600" cy="1632075"/>
          </a:xfrm>
        </p:grpSpPr>
        <p:sp>
          <p:nvSpPr>
            <p:cNvPr id="60" name="Google Shape;60;p9"/>
            <p:cNvSpPr/>
            <p:nvPr/>
          </p:nvSpPr>
          <p:spPr>
            <a:xfrm>
              <a:off x="-6475" y="3511225"/>
              <a:ext cx="91956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-6475" y="3760900"/>
              <a:ext cx="9181200" cy="1382400"/>
            </a:xfrm>
            <a:prstGeom prst="rect">
              <a:avLst/>
            </a:prstGeom>
            <a:solidFill>
              <a:srgbClr val="C4D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r="12480" b="21673"/>
          <a:stretch/>
        </p:blipFill>
        <p:spPr>
          <a:xfrm>
            <a:off x="4181050" y="1071600"/>
            <a:ext cx="6668227" cy="458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86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060275"/>
            <a:ext cx="3558600" cy="10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713225" y="2267275"/>
            <a:ext cx="28404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6475" y="3511225"/>
            <a:ext cx="9181200" cy="1632075"/>
            <a:chOff x="-6475" y="3511225"/>
            <a:chExt cx="9181200" cy="1632075"/>
          </a:xfrm>
        </p:grpSpPr>
        <p:sp>
          <p:nvSpPr>
            <p:cNvPr id="70" name="Google Shape;70;p11"/>
            <p:cNvSpPr/>
            <p:nvPr/>
          </p:nvSpPr>
          <p:spPr>
            <a:xfrm>
              <a:off x="-6475" y="3511225"/>
              <a:ext cx="91806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-6475" y="3760900"/>
              <a:ext cx="9181200" cy="138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86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3" name="Google Shape;153;p20"/>
          <p:cNvGrpSpPr/>
          <p:nvPr/>
        </p:nvGrpSpPr>
        <p:grpSpPr>
          <a:xfrm>
            <a:off x="8433835" y="-200"/>
            <a:ext cx="991850" cy="5162400"/>
            <a:chOff x="8433835" y="-200"/>
            <a:chExt cx="991850" cy="5162400"/>
          </a:xfrm>
        </p:grpSpPr>
        <p:sp>
          <p:nvSpPr>
            <p:cNvPr id="154" name="Google Shape;154;p20"/>
            <p:cNvSpPr/>
            <p:nvPr/>
          </p:nvSpPr>
          <p:spPr>
            <a:xfrm>
              <a:off x="8675085" y="-200"/>
              <a:ext cx="750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 rot="5400000">
              <a:off x="5977435" y="2456200"/>
              <a:ext cx="51624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63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 flipH="1">
            <a:off x="-278625" y="-9450"/>
            <a:ext cx="991860" cy="5162400"/>
            <a:chOff x="8433835" y="-200"/>
            <a:chExt cx="991860" cy="5162400"/>
          </a:xfrm>
        </p:grpSpPr>
        <p:sp>
          <p:nvSpPr>
            <p:cNvPr id="159" name="Google Shape;159;p21"/>
            <p:cNvSpPr/>
            <p:nvPr/>
          </p:nvSpPr>
          <p:spPr>
            <a:xfrm>
              <a:off x="8675095" y="-200"/>
              <a:ext cx="750600" cy="516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 rot="5400000">
              <a:off x="5977435" y="2456200"/>
              <a:ext cx="51624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61" name="Google Shape;161;p21"/>
          <p:cNvPicPr preferRelativeResize="0"/>
          <p:nvPr/>
        </p:nvPicPr>
        <p:blipFill rotWithShape="1">
          <a:blip r:embed="rId2">
            <a:alphaModFix/>
          </a:blip>
          <a:srcRect t="36552" r="25931"/>
          <a:stretch/>
        </p:blipFill>
        <p:spPr>
          <a:xfrm rot="10800000" flipH="1">
            <a:off x="5322476" y="-247400"/>
            <a:ext cx="4265974" cy="184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82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2"/>
          <p:cNvGrpSpPr/>
          <p:nvPr/>
        </p:nvGrpSpPr>
        <p:grpSpPr>
          <a:xfrm>
            <a:off x="-6475" y="3511225"/>
            <a:ext cx="9181200" cy="1632075"/>
            <a:chOff x="-6475" y="3511225"/>
            <a:chExt cx="9181200" cy="1632075"/>
          </a:xfrm>
        </p:grpSpPr>
        <p:sp>
          <p:nvSpPr>
            <p:cNvPr id="164" name="Google Shape;164;p22"/>
            <p:cNvSpPr/>
            <p:nvPr/>
          </p:nvSpPr>
          <p:spPr>
            <a:xfrm>
              <a:off x="-6475" y="3511225"/>
              <a:ext cx="91806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-6475" y="3760900"/>
              <a:ext cx="9181200" cy="138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63" y="6632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713225" y="182717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720366" y="37643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CREDITS: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 This presentation template was created by </a:t>
            </a:r>
            <a:r>
              <a:rPr kumimoji="0" lang="en" sz="1200" b="1" i="0" u="sng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kumimoji="0" lang="en" sz="1200" b="1" i="0" u="sng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kumimoji="0" lang="en" sz="1200" b="1" i="0" u="sng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200" b="0" i="0" u="sng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kumimoji="0" sz="1200" b="1" i="0" u="sng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  <p:extLst>
      <p:ext uri="{BB962C8B-B14F-4D97-AF65-F5344CB8AC3E}">
        <p14:creationId xmlns:p14="http://schemas.microsoft.com/office/powerpoint/2010/main" val="28024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3"/>
          <p:cNvGrpSpPr/>
          <p:nvPr/>
        </p:nvGrpSpPr>
        <p:grpSpPr>
          <a:xfrm>
            <a:off x="8433835" y="-200"/>
            <a:ext cx="991850" cy="5162400"/>
            <a:chOff x="8433835" y="-200"/>
            <a:chExt cx="991850" cy="5162400"/>
          </a:xfrm>
        </p:grpSpPr>
        <p:sp>
          <p:nvSpPr>
            <p:cNvPr id="171" name="Google Shape;171;p23"/>
            <p:cNvSpPr/>
            <p:nvPr/>
          </p:nvSpPr>
          <p:spPr>
            <a:xfrm>
              <a:off x="8675085" y="-200"/>
              <a:ext cx="750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 rot="5400000">
              <a:off x="5977435" y="2456200"/>
              <a:ext cx="51624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73" name="Google Shape;17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0474" y="2624450"/>
            <a:ext cx="5759427" cy="290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377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4"/>
          <p:cNvGrpSpPr/>
          <p:nvPr/>
        </p:nvGrpSpPr>
        <p:grpSpPr>
          <a:xfrm>
            <a:off x="-9150" y="4604575"/>
            <a:ext cx="9162300" cy="795003"/>
            <a:chOff x="-13512" y="4604575"/>
            <a:chExt cx="9162300" cy="795003"/>
          </a:xfrm>
        </p:grpSpPr>
        <p:sp>
          <p:nvSpPr>
            <p:cNvPr id="176" name="Google Shape;176;p24"/>
            <p:cNvSpPr/>
            <p:nvPr/>
          </p:nvSpPr>
          <p:spPr>
            <a:xfrm rot="5400000">
              <a:off x="4287438" y="538228"/>
              <a:ext cx="560400" cy="9162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-13500" y="4604575"/>
              <a:ext cx="9157800" cy="24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78" name="Google Shape;178;p24"/>
          <p:cNvPicPr preferRelativeResize="0"/>
          <p:nvPr/>
        </p:nvPicPr>
        <p:blipFill rotWithShape="1">
          <a:blip r:embed="rId2">
            <a:alphaModFix/>
          </a:blip>
          <a:srcRect t="12365"/>
          <a:stretch/>
        </p:blipFill>
        <p:spPr>
          <a:xfrm flipH="1">
            <a:off x="-934850" y="2936675"/>
            <a:ext cx="5759427" cy="25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0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4352-6640-4857-8E44-AA495876212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44E-AD51-4019-ABEA-D9CF3C71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0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9" r:id="rId12"/>
    <p:sldLayoutId id="2147484370" r:id="rId13"/>
    <p:sldLayoutId id="214748437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sz="2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255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9" r:id="rId6"/>
    <p:sldLayoutId id="2147484380" r:id="rId7"/>
    <p:sldLayoutId id="2147484381" r:id="rId8"/>
    <p:sldLayoutId id="2147484382" r:id="rId9"/>
    <p:sldLayoutId id="214748438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>
            <a:spLocks noGrp="1"/>
          </p:cNvSpPr>
          <p:nvPr>
            <p:ph type="ctrTitle"/>
          </p:nvPr>
        </p:nvSpPr>
        <p:spPr>
          <a:xfrm>
            <a:off x="79828" y="1524000"/>
            <a:ext cx="8906071" cy="12700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0" anchor="b" anchorCtr="0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Workshop on Updated Recommendations in the Trade Statistics Manuals</a:t>
            </a:r>
            <a:b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IMTS 2026 and MSITS 2026</a:t>
            </a:r>
            <a:b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14-16 April </a:t>
            </a:r>
            <a:r>
              <a:rPr lang="en-US" sz="18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 </a:t>
            </a:r>
            <a:r>
              <a:rPr lang="en-US" sz="18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Muscat, Oman</a:t>
            </a:r>
            <a:r>
              <a:rPr lang="en-US" sz="18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1161143" y="3054082"/>
            <a:ext cx="6908800" cy="1031689"/>
          </a:xfrm>
          <a:prstGeom prst="flowChart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 and Python for processing trade data at the   Palestinian Central Bureau of Statistics (PCBS</a:t>
            </a:r>
            <a:r>
              <a:rPr lang="en-US" sz="1600" kern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1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5" y="0"/>
            <a:ext cx="2466975" cy="1351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130" y="4345852"/>
            <a:ext cx="1463167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1"/>
          <p:cNvSpPr/>
          <p:nvPr/>
        </p:nvSpPr>
        <p:spPr>
          <a:xfrm>
            <a:off x="3086331" y="2749677"/>
            <a:ext cx="2001552" cy="1482933"/>
          </a:xfrm>
          <a:custGeom>
            <a:avLst/>
            <a:gdLst/>
            <a:ahLst/>
            <a:cxnLst/>
            <a:rect l="l" t="t" r="r" b="b"/>
            <a:pathLst>
              <a:path w="87797" h="59830" extrusionOk="0">
                <a:moveTo>
                  <a:pt x="65127" y="0"/>
                </a:moveTo>
                <a:lnTo>
                  <a:pt x="65127" y="22682"/>
                </a:lnTo>
                <a:lnTo>
                  <a:pt x="18574" y="22682"/>
                </a:lnTo>
                <a:cubicBezTo>
                  <a:pt x="8311" y="22682"/>
                  <a:pt x="0" y="30992"/>
                  <a:pt x="0" y="41256"/>
                </a:cubicBezTo>
                <a:cubicBezTo>
                  <a:pt x="0" y="51519"/>
                  <a:pt x="8311" y="59829"/>
                  <a:pt x="18574" y="59829"/>
                </a:cubicBezTo>
                <a:lnTo>
                  <a:pt x="62734" y="59829"/>
                </a:lnTo>
                <a:cubicBezTo>
                  <a:pt x="76581" y="59829"/>
                  <a:pt x="87797" y="48614"/>
                  <a:pt x="87797" y="34779"/>
                </a:cubicBezTo>
                <a:lnTo>
                  <a:pt x="87797" y="0"/>
                </a:lnTo>
                <a:close/>
              </a:path>
            </a:pathLst>
          </a:custGeom>
          <a:solidFill>
            <a:schemeClr val="accent6"/>
          </a:solidFill>
          <a:ln w="7450" cap="flat" cmpd="sng">
            <a:solidFill>
              <a:schemeClr val="accent4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1"/>
          <p:cNvSpPr/>
          <p:nvPr/>
        </p:nvSpPr>
        <p:spPr>
          <a:xfrm>
            <a:off x="4054660" y="1390131"/>
            <a:ext cx="2001826" cy="1363974"/>
          </a:xfrm>
          <a:custGeom>
            <a:avLst/>
            <a:gdLst/>
            <a:ahLst/>
            <a:cxnLst/>
            <a:rect l="l" t="t" r="r" b="b"/>
            <a:pathLst>
              <a:path w="87809" h="59830" extrusionOk="0">
                <a:moveTo>
                  <a:pt x="25063" y="0"/>
                </a:moveTo>
                <a:cubicBezTo>
                  <a:pt x="11228" y="0"/>
                  <a:pt x="0" y="11216"/>
                  <a:pt x="0" y="25063"/>
                </a:cubicBezTo>
                <a:lnTo>
                  <a:pt x="0" y="59829"/>
                </a:lnTo>
                <a:lnTo>
                  <a:pt x="22682" y="59829"/>
                </a:lnTo>
                <a:lnTo>
                  <a:pt x="22682" y="37160"/>
                </a:lnTo>
                <a:lnTo>
                  <a:pt x="69223" y="37160"/>
                </a:lnTo>
                <a:cubicBezTo>
                  <a:pt x="79486" y="37160"/>
                  <a:pt x="87809" y="28837"/>
                  <a:pt x="87809" y="18574"/>
                </a:cubicBezTo>
                <a:cubicBezTo>
                  <a:pt x="87809" y="8323"/>
                  <a:pt x="79486" y="0"/>
                  <a:pt x="69223" y="0"/>
                </a:cubicBezTo>
                <a:close/>
              </a:path>
            </a:pathLst>
          </a:custGeom>
          <a:solidFill>
            <a:schemeClr val="accent2"/>
          </a:solidFill>
          <a:ln w="7450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1"/>
          <p:cNvSpPr/>
          <p:nvPr/>
        </p:nvSpPr>
        <p:spPr>
          <a:xfrm>
            <a:off x="3205869" y="1274500"/>
            <a:ext cx="1363974" cy="2001826"/>
          </a:xfrm>
          <a:custGeom>
            <a:avLst/>
            <a:gdLst/>
            <a:ahLst/>
            <a:cxnLst/>
            <a:rect l="l" t="t" r="r" b="b"/>
            <a:pathLst>
              <a:path w="59830" h="87809" extrusionOk="0">
                <a:moveTo>
                  <a:pt x="18586" y="0"/>
                </a:moveTo>
                <a:cubicBezTo>
                  <a:pt x="8323" y="0"/>
                  <a:pt x="0" y="8323"/>
                  <a:pt x="0" y="18586"/>
                </a:cubicBezTo>
                <a:lnTo>
                  <a:pt x="0" y="62746"/>
                </a:lnTo>
                <a:cubicBezTo>
                  <a:pt x="0" y="76581"/>
                  <a:pt x="11228" y="87809"/>
                  <a:pt x="25063" y="87809"/>
                </a:cubicBezTo>
                <a:lnTo>
                  <a:pt x="59829" y="87809"/>
                </a:lnTo>
                <a:lnTo>
                  <a:pt x="59829" y="65127"/>
                </a:lnTo>
                <a:lnTo>
                  <a:pt x="37160" y="65127"/>
                </a:lnTo>
                <a:lnTo>
                  <a:pt x="37160" y="18586"/>
                </a:lnTo>
                <a:cubicBezTo>
                  <a:pt x="37160" y="8323"/>
                  <a:pt x="28849" y="0"/>
                  <a:pt x="18586" y="0"/>
                </a:cubicBezTo>
                <a:close/>
              </a:path>
            </a:pathLst>
          </a:custGeom>
          <a:solidFill>
            <a:schemeClr val="accent1"/>
          </a:solidFill>
          <a:ln w="7450" cap="flat" cmpd="sng">
            <a:solidFill>
              <a:schemeClr val="accen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1"/>
          <p:cNvSpPr/>
          <p:nvPr/>
        </p:nvSpPr>
        <p:spPr>
          <a:xfrm>
            <a:off x="4592559" y="2236188"/>
            <a:ext cx="1363974" cy="2001575"/>
          </a:xfrm>
          <a:custGeom>
            <a:avLst/>
            <a:gdLst/>
            <a:ahLst/>
            <a:cxnLst/>
            <a:rect l="l" t="t" r="r" b="b"/>
            <a:pathLst>
              <a:path w="59830" h="87798" extrusionOk="0">
                <a:moveTo>
                  <a:pt x="1" y="1"/>
                </a:moveTo>
                <a:lnTo>
                  <a:pt x="1" y="22670"/>
                </a:lnTo>
                <a:lnTo>
                  <a:pt x="22670" y="22670"/>
                </a:lnTo>
                <a:lnTo>
                  <a:pt x="22670" y="69224"/>
                </a:lnTo>
                <a:cubicBezTo>
                  <a:pt x="22670" y="79487"/>
                  <a:pt x="30993" y="87797"/>
                  <a:pt x="41244" y="87797"/>
                </a:cubicBezTo>
                <a:cubicBezTo>
                  <a:pt x="51507" y="87797"/>
                  <a:pt x="59830" y="79487"/>
                  <a:pt x="59830" y="69224"/>
                </a:cubicBezTo>
                <a:lnTo>
                  <a:pt x="59830" y="25051"/>
                </a:lnTo>
                <a:cubicBezTo>
                  <a:pt x="59830" y="11216"/>
                  <a:pt x="48614" y="1"/>
                  <a:pt x="34767" y="1"/>
                </a:cubicBezTo>
                <a:close/>
              </a:path>
            </a:pathLst>
          </a:custGeom>
          <a:solidFill>
            <a:schemeClr val="accent3"/>
          </a:solidFill>
          <a:ln w="7450" cap="flat" cmpd="sng">
            <a:solidFill>
              <a:schemeClr val="accent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1"/>
          <p:cNvSpPr txBox="1">
            <a:spLocks noGrp="1"/>
          </p:cNvSpPr>
          <p:nvPr>
            <p:ph type="title"/>
          </p:nvPr>
        </p:nvSpPr>
        <p:spPr>
          <a:xfrm>
            <a:off x="727012" y="444106"/>
            <a:ext cx="7723500" cy="796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Project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Roboto"/>
                <a:sym typeface="Roboto"/>
              </a:rPr>
              <a:t>Aspects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90" name="Google Shape;890;p31"/>
          <p:cNvSpPr/>
          <p:nvPr/>
        </p:nvSpPr>
        <p:spPr>
          <a:xfrm>
            <a:off x="4048413" y="2230785"/>
            <a:ext cx="1046656" cy="1046656"/>
          </a:xfrm>
          <a:custGeom>
            <a:avLst/>
            <a:gdLst/>
            <a:ahLst/>
            <a:cxnLst/>
            <a:rect l="l" t="t" r="r" b="b"/>
            <a:pathLst>
              <a:path w="45911" h="45911" extrusionOk="0">
                <a:moveTo>
                  <a:pt x="22956" y="0"/>
                </a:moveTo>
                <a:cubicBezTo>
                  <a:pt x="10275" y="0"/>
                  <a:pt x="0" y="10275"/>
                  <a:pt x="0" y="22955"/>
                </a:cubicBezTo>
                <a:cubicBezTo>
                  <a:pt x="0" y="35635"/>
                  <a:pt x="10275" y="45910"/>
                  <a:pt x="22956" y="45910"/>
                </a:cubicBezTo>
                <a:cubicBezTo>
                  <a:pt x="35624" y="45910"/>
                  <a:pt x="45911" y="35635"/>
                  <a:pt x="45911" y="22955"/>
                </a:cubicBezTo>
                <a:cubicBezTo>
                  <a:pt x="45911" y="10275"/>
                  <a:pt x="35624" y="0"/>
                  <a:pt x="22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891" name="Google Shape;891;p31"/>
          <p:cNvGrpSpPr/>
          <p:nvPr/>
        </p:nvGrpSpPr>
        <p:grpSpPr>
          <a:xfrm>
            <a:off x="3471784" y="1392938"/>
            <a:ext cx="314519" cy="300771"/>
            <a:chOff x="5045500" y="842250"/>
            <a:chExt cx="503875" cy="481850"/>
          </a:xfrm>
        </p:grpSpPr>
        <p:sp>
          <p:nvSpPr>
            <p:cNvPr id="892" name="Google Shape;892;p31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15" name="Google Shape;915;p31"/>
          <p:cNvGrpSpPr/>
          <p:nvPr/>
        </p:nvGrpSpPr>
        <p:grpSpPr>
          <a:xfrm>
            <a:off x="6448690" y="2968975"/>
            <a:ext cx="2322534" cy="1020779"/>
            <a:chOff x="6364254" y="1810883"/>
            <a:chExt cx="2322534" cy="1020779"/>
          </a:xfrm>
        </p:grpSpPr>
        <p:sp>
          <p:nvSpPr>
            <p:cNvPr id="916" name="Google Shape;916;p31"/>
            <p:cNvSpPr txBox="1"/>
            <p:nvPr/>
          </p:nvSpPr>
          <p:spPr>
            <a:xfrm>
              <a:off x="6364254" y="1810883"/>
              <a:ext cx="226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7" name="Google Shape;917;p31"/>
            <p:cNvSpPr txBox="1"/>
            <p:nvPr/>
          </p:nvSpPr>
          <p:spPr>
            <a:xfrm>
              <a:off x="6421788" y="1911679"/>
              <a:ext cx="2265000" cy="91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1700" dirty="0" smtClean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An </a:t>
              </a:r>
              <a:r>
                <a:rPr lang="en-GB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automated process, coded in R</a:t>
              </a:r>
              <a:endParaRPr lang="en-US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endParaRPr>
            </a:p>
          </p:txBody>
        </p:sp>
      </p:grpSp>
      <p:grpSp>
        <p:nvGrpSpPr>
          <p:cNvPr id="921" name="Google Shape;921;p31"/>
          <p:cNvGrpSpPr/>
          <p:nvPr/>
        </p:nvGrpSpPr>
        <p:grpSpPr>
          <a:xfrm>
            <a:off x="710263" y="3231917"/>
            <a:ext cx="2265000" cy="881736"/>
            <a:chOff x="457188" y="2943441"/>
            <a:chExt cx="2265000" cy="881736"/>
          </a:xfrm>
        </p:grpSpPr>
        <p:sp>
          <p:nvSpPr>
            <p:cNvPr id="922" name="Google Shape;922;p31"/>
            <p:cNvSpPr txBox="1"/>
            <p:nvPr/>
          </p:nvSpPr>
          <p:spPr>
            <a:xfrm>
              <a:off x="457188" y="2943441"/>
              <a:ext cx="226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3" name="Google Shape;923;p31"/>
            <p:cNvSpPr txBox="1"/>
            <p:nvPr/>
          </p:nvSpPr>
          <p:spPr>
            <a:xfrm>
              <a:off x="457188" y="3290276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sz="1700" dirty="0" smtClean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</a:endParaRPr>
            </a:p>
            <a:p>
              <a:endParaRPr lang="en-US"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</a:endParaRPr>
            </a:p>
            <a:p>
              <a:endParaRPr lang="en-US" sz="1700" dirty="0" smtClean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</a:endParaRPr>
            </a:p>
            <a:p>
              <a:r>
                <a:rPr lang="en-US" sz="17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Weekly </a:t>
              </a:r>
              <a:r>
                <a:rPr lang="en-US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virtual sessions during </a:t>
              </a:r>
              <a:r>
                <a:rPr lang="ar-SA" sz="17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04/20</a:t>
              </a:r>
              <a:r>
                <a:rPr lang="en-GB" sz="17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23 -</a:t>
              </a:r>
              <a:r>
                <a:rPr lang="en-US" sz="17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 12/2023.</a:t>
              </a:r>
            </a:p>
            <a:p>
              <a:r>
                <a:rPr lang="en-US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Three mentors from Data Science </a:t>
              </a:r>
              <a:r>
                <a:rPr lang="en-US" sz="17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Campus</a:t>
              </a:r>
              <a:endParaRPr lang="en-US"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endParaRPr>
            </a:p>
          </p:txBody>
        </p:sp>
      </p:grpSp>
      <p:grpSp>
        <p:nvGrpSpPr>
          <p:cNvPr id="924" name="Google Shape;924;p31"/>
          <p:cNvGrpSpPr/>
          <p:nvPr/>
        </p:nvGrpSpPr>
        <p:grpSpPr>
          <a:xfrm>
            <a:off x="523432" y="1077831"/>
            <a:ext cx="2451831" cy="1196859"/>
            <a:chOff x="270357" y="1362246"/>
            <a:chExt cx="2451831" cy="1196859"/>
          </a:xfrm>
        </p:grpSpPr>
        <p:sp>
          <p:nvSpPr>
            <p:cNvPr id="925" name="Google Shape;925;p31"/>
            <p:cNvSpPr txBox="1"/>
            <p:nvPr/>
          </p:nvSpPr>
          <p:spPr>
            <a:xfrm>
              <a:off x="270357" y="1362246"/>
              <a:ext cx="2264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6" name="Google Shape;926;p31"/>
            <p:cNvSpPr txBox="1"/>
            <p:nvPr/>
          </p:nvSpPr>
          <p:spPr>
            <a:xfrm>
              <a:off x="457188" y="2024205"/>
              <a:ext cx="226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GB" sz="1700" dirty="0" smtClean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</a:endParaRPr>
            </a:p>
            <a:p>
              <a:pPr lvl="0"/>
              <a:r>
                <a:rPr lang="en-GB" sz="17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To develop </a:t>
              </a:r>
              <a:r>
                <a:rPr lang="en-GB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data science skills</a:t>
              </a:r>
              <a:r>
                <a:rPr lang="ar-SA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 </a:t>
              </a:r>
              <a:r>
                <a:rPr lang="en-GB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in </a:t>
              </a:r>
              <a:r>
                <a:rPr lang="en-GB" sz="17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trade </a:t>
              </a:r>
              <a:r>
                <a:rPr lang="en-GB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data processing and </a:t>
              </a:r>
              <a:r>
                <a:rPr lang="en-GB" sz="17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save </a:t>
              </a:r>
              <a:r>
                <a:rPr lang="en-GB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resource, enhance reproducibility and </a:t>
              </a:r>
              <a:r>
                <a:rPr lang="en-GB" sz="17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consistency.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endParaRPr>
            </a:p>
          </p:txBody>
        </p:sp>
      </p:grpSp>
      <p:sp>
        <p:nvSpPr>
          <p:cNvPr id="57" name="Google Shape;980;p33"/>
          <p:cNvSpPr/>
          <p:nvPr/>
        </p:nvSpPr>
        <p:spPr>
          <a:xfrm>
            <a:off x="3344256" y="2007372"/>
            <a:ext cx="623758" cy="597599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103;p36"/>
          <p:cNvGrpSpPr/>
          <p:nvPr/>
        </p:nvGrpSpPr>
        <p:grpSpPr>
          <a:xfrm>
            <a:off x="4702851" y="1612842"/>
            <a:ext cx="643463" cy="500717"/>
            <a:chOff x="6069423" y="2891892"/>
            <a:chExt cx="362320" cy="364230"/>
          </a:xfrm>
        </p:grpSpPr>
        <p:sp>
          <p:nvSpPr>
            <p:cNvPr id="68" name="Google Shape;1104;p36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05;p36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06;p36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07;p36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08;p36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09;p36"/>
            <p:cNvSpPr/>
            <p:nvPr/>
          </p:nvSpPr>
          <p:spPr>
            <a:xfrm>
              <a:off x="6173634" y="2997631"/>
              <a:ext cx="71183" cy="48600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386;p21"/>
          <p:cNvGrpSpPr/>
          <p:nvPr/>
        </p:nvGrpSpPr>
        <p:grpSpPr>
          <a:xfrm>
            <a:off x="4100402" y="3619251"/>
            <a:ext cx="517906" cy="419823"/>
            <a:chOff x="5220616" y="2791061"/>
            <a:chExt cx="373185" cy="302466"/>
          </a:xfrm>
          <a:solidFill>
            <a:schemeClr val="bg1"/>
          </a:solidFill>
        </p:grpSpPr>
        <p:sp>
          <p:nvSpPr>
            <p:cNvPr id="94" name="Google Shape;387;p21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8;p21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9;p21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0;p21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1;p21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2;p21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3;p21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4;p21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5;p21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6;p21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7;p21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8;p21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9;p21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;p21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1;p21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2;p21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3;p21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4;p21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352;p20"/>
          <p:cNvGrpSpPr/>
          <p:nvPr/>
        </p:nvGrpSpPr>
        <p:grpSpPr>
          <a:xfrm>
            <a:off x="3270878" y="3558775"/>
            <a:ext cx="665972" cy="461557"/>
            <a:chOff x="1306445" y="3397829"/>
            <a:chExt cx="367255" cy="269855"/>
          </a:xfrm>
        </p:grpSpPr>
        <p:sp>
          <p:nvSpPr>
            <p:cNvPr id="114" name="Google Shape;353;p20"/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4;p20"/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5;p20"/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6;p20"/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57;p20"/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58;p20"/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920;p31"/>
          <p:cNvSpPr txBox="1"/>
          <p:nvPr/>
        </p:nvSpPr>
        <p:spPr>
          <a:xfrm>
            <a:off x="6338022" y="1524477"/>
            <a:ext cx="2265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1975" y="1390131"/>
            <a:ext cx="29555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Git</a:t>
            </a:r>
            <a:r>
              <a:rPr lang="en-US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 and GitHub to share code (in R) and exchange messages specifically related to code development</a:t>
            </a:r>
            <a:endParaRPr lang="en-US"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129" name="Google Shape;230;p18"/>
          <p:cNvSpPr/>
          <p:nvPr/>
        </p:nvSpPr>
        <p:spPr>
          <a:xfrm flipH="1">
            <a:off x="5161113" y="2895513"/>
            <a:ext cx="715003" cy="536793"/>
          </a:xfrm>
          <a:custGeom>
            <a:avLst/>
            <a:gdLst/>
            <a:ahLst/>
            <a:cxnLst/>
            <a:rect l="l" t="t" r="r" b="b"/>
            <a:pathLst>
              <a:path w="7905" h="6812" extrusionOk="0">
                <a:moveTo>
                  <a:pt x="6213" y="1129"/>
                </a:moveTo>
                <a:cubicBezTo>
                  <a:pt x="6523" y="1129"/>
                  <a:pt x="6776" y="1379"/>
                  <a:pt x="6776" y="1693"/>
                </a:cubicBezTo>
                <a:cubicBezTo>
                  <a:pt x="6776" y="2006"/>
                  <a:pt x="6523" y="2259"/>
                  <a:pt x="6213" y="2259"/>
                </a:cubicBezTo>
                <a:lnTo>
                  <a:pt x="1696" y="2259"/>
                </a:lnTo>
                <a:cubicBezTo>
                  <a:pt x="1383" y="2259"/>
                  <a:pt x="1130" y="2006"/>
                  <a:pt x="1130" y="1693"/>
                </a:cubicBezTo>
                <a:cubicBezTo>
                  <a:pt x="1130" y="1379"/>
                  <a:pt x="1383" y="1129"/>
                  <a:pt x="1696" y="1129"/>
                </a:cubicBezTo>
                <a:close/>
                <a:moveTo>
                  <a:pt x="6213" y="3388"/>
                </a:moveTo>
                <a:cubicBezTo>
                  <a:pt x="6523" y="3388"/>
                  <a:pt x="6776" y="3638"/>
                  <a:pt x="6776" y="3951"/>
                </a:cubicBezTo>
                <a:cubicBezTo>
                  <a:pt x="6776" y="4264"/>
                  <a:pt x="6523" y="4517"/>
                  <a:pt x="6213" y="4517"/>
                </a:cubicBezTo>
                <a:lnTo>
                  <a:pt x="1696" y="4517"/>
                </a:lnTo>
                <a:cubicBezTo>
                  <a:pt x="1383" y="4517"/>
                  <a:pt x="1130" y="4264"/>
                  <a:pt x="1130" y="3951"/>
                </a:cubicBezTo>
                <a:cubicBezTo>
                  <a:pt x="1130" y="3638"/>
                  <a:pt x="1383" y="3388"/>
                  <a:pt x="1696" y="3388"/>
                </a:cubicBezTo>
                <a:close/>
                <a:moveTo>
                  <a:pt x="0" y="0"/>
                </a:moveTo>
                <a:lnTo>
                  <a:pt x="0" y="6249"/>
                </a:lnTo>
                <a:cubicBezTo>
                  <a:pt x="0" y="6559"/>
                  <a:pt x="253" y="6812"/>
                  <a:pt x="567" y="6812"/>
                </a:cubicBezTo>
                <a:lnTo>
                  <a:pt x="7342" y="6812"/>
                </a:lnTo>
                <a:cubicBezTo>
                  <a:pt x="7652" y="6812"/>
                  <a:pt x="7905" y="6559"/>
                  <a:pt x="7905" y="6249"/>
                </a:cubicBezTo>
                <a:lnTo>
                  <a:pt x="79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3" name="Google Shape;1064;p36"/>
          <p:cNvGrpSpPr/>
          <p:nvPr/>
        </p:nvGrpSpPr>
        <p:grpSpPr>
          <a:xfrm>
            <a:off x="5294064" y="2433240"/>
            <a:ext cx="360356" cy="343462"/>
            <a:chOff x="6870193" y="2295620"/>
            <a:chExt cx="360356" cy="343462"/>
          </a:xfrm>
          <a:solidFill>
            <a:schemeClr val="bg1"/>
          </a:solidFill>
        </p:grpSpPr>
        <p:sp>
          <p:nvSpPr>
            <p:cNvPr id="134" name="Google Shape;1065;p36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66;p36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19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5"/>
          <p:cNvSpPr txBox="1">
            <a:spLocks noGrp="1"/>
          </p:cNvSpPr>
          <p:nvPr>
            <p:ph type="title"/>
          </p:nvPr>
        </p:nvSpPr>
        <p:spPr>
          <a:xfrm>
            <a:off x="-2608519" y="31228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000" b="1" dirty="0">
                <a:solidFill>
                  <a:schemeClr val="accent6">
                    <a:lumMod val="75000"/>
                  </a:schemeClr>
                </a:solidFill>
              </a:rPr>
              <a:t>Project Stages</a:t>
            </a:r>
            <a:endParaRPr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52" name="Google Shape;1052;p35"/>
          <p:cNvGrpSpPr/>
          <p:nvPr/>
        </p:nvGrpSpPr>
        <p:grpSpPr>
          <a:xfrm>
            <a:off x="2966750" y="510375"/>
            <a:ext cx="3166099" cy="4633159"/>
            <a:chOff x="2966750" y="1165750"/>
            <a:chExt cx="3166099" cy="3977784"/>
          </a:xfrm>
        </p:grpSpPr>
        <p:sp>
          <p:nvSpPr>
            <p:cNvPr id="1053" name="Google Shape;1053;p35"/>
            <p:cNvSpPr/>
            <p:nvPr/>
          </p:nvSpPr>
          <p:spPr>
            <a:xfrm>
              <a:off x="2966750" y="1165750"/>
              <a:ext cx="3166099" cy="3977784"/>
            </a:xfrm>
            <a:custGeom>
              <a:avLst/>
              <a:gdLst/>
              <a:ahLst/>
              <a:cxnLst/>
              <a:rect l="l" t="t" r="r" b="b"/>
              <a:pathLst>
                <a:path w="114527" h="143888" extrusionOk="0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3124740" y="1467244"/>
              <a:ext cx="2847490" cy="3675956"/>
            </a:xfrm>
            <a:custGeom>
              <a:avLst/>
              <a:gdLst/>
              <a:ahLst/>
              <a:cxnLst/>
              <a:rect l="l" t="t" r="r" b="b"/>
              <a:pathLst>
                <a:path w="103002" h="132970" extrusionOk="0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35"/>
          <p:cNvGrpSpPr/>
          <p:nvPr/>
        </p:nvGrpSpPr>
        <p:grpSpPr>
          <a:xfrm>
            <a:off x="201754" y="2730979"/>
            <a:ext cx="2862636" cy="430711"/>
            <a:chOff x="151991" y="2426939"/>
            <a:chExt cx="2862636" cy="1340230"/>
          </a:xfrm>
          <a:solidFill>
            <a:schemeClr val="accent3"/>
          </a:solidFill>
        </p:grpSpPr>
        <p:grpSp>
          <p:nvGrpSpPr>
            <p:cNvPr id="1057" name="Google Shape;1057;p35"/>
            <p:cNvGrpSpPr/>
            <p:nvPr/>
          </p:nvGrpSpPr>
          <p:grpSpPr>
            <a:xfrm rot="10800000">
              <a:off x="2674571" y="2426939"/>
              <a:ext cx="340056" cy="1131875"/>
              <a:chOff x="6822823" y="1588929"/>
              <a:chExt cx="340056" cy="1131875"/>
            </a:xfrm>
            <a:grpFill/>
          </p:grpSpPr>
          <p:sp>
            <p:nvSpPr>
              <p:cNvPr id="1058" name="Google Shape;1058;p35"/>
              <p:cNvSpPr/>
              <p:nvPr/>
            </p:nvSpPr>
            <p:spPr>
              <a:xfrm rot="2700000">
                <a:off x="6426913" y="1984839"/>
                <a:ext cx="1131875" cy="340056"/>
              </a:xfrm>
              <a:prstGeom prst="teardrop">
                <a:avLst>
                  <a:gd name="adj" fmla="val 10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>
                <a:off x="6892143" y="1864766"/>
                <a:ext cx="202020" cy="49851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0" name="Google Shape;1060;p35"/>
            <p:cNvSpPr/>
            <p:nvPr/>
          </p:nvSpPr>
          <p:spPr>
            <a:xfrm>
              <a:off x="151991" y="2438978"/>
              <a:ext cx="2380455" cy="13281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lnSpc>
                  <a:spcPct val="90000"/>
                </a:lnSpc>
                <a:buFont typeface="Arial"/>
                <a:buNone/>
              </a:pPr>
              <a:r>
                <a:rPr lang="en-US" sz="1600" kern="12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Fira Sans Extra Condensed Medium"/>
                </a:rPr>
                <a:t>I</a:t>
              </a:r>
              <a:r>
                <a:rPr lang="en" sz="1600" kern="12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Fira Sans Extra Condensed Medium"/>
                </a:rPr>
                <a:t>mporting the data</a:t>
              </a:r>
              <a:endParaRPr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1" name="Google Shape;1067;p35"/>
          <p:cNvGrpSpPr/>
          <p:nvPr/>
        </p:nvGrpSpPr>
        <p:grpSpPr>
          <a:xfrm>
            <a:off x="4828302" y="4727569"/>
            <a:ext cx="2346938" cy="407946"/>
            <a:chOff x="6091580" y="3676889"/>
            <a:chExt cx="2342195" cy="301200"/>
          </a:xfrm>
          <a:solidFill>
            <a:schemeClr val="accent3"/>
          </a:solidFill>
        </p:grpSpPr>
        <p:sp>
          <p:nvSpPr>
            <p:cNvPr id="35" name="Google Shape;1071;p35"/>
            <p:cNvSpPr/>
            <p:nvPr/>
          </p:nvSpPr>
          <p:spPr>
            <a:xfrm>
              <a:off x="6091580" y="3734255"/>
              <a:ext cx="176347" cy="164940"/>
            </a:xfrm>
            <a:custGeom>
              <a:avLst/>
              <a:gdLst/>
              <a:ahLst/>
              <a:cxnLst/>
              <a:rect l="l" t="t" r="r" b="b"/>
              <a:pathLst>
                <a:path w="9098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0"/>
                    <a:pt x="2037" y="9096"/>
                    <a:pt x="4549" y="9096"/>
                  </a:cubicBezTo>
                  <a:cubicBezTo>
                    <a:pt x="7061" y="9096"/>
                    <a:pt x="9097" y="7060"/>
                    <a:pt x="9097" y="4548"/>
                  </a:cubicBezTo>
                  <a:cubicBezTo>
                    <a:pt x="9097" y="2036"/>
                    <a:pt x="7061" y="0"/>
                    <a:pt x="45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2;p35"/>
            <p:cNvSpPr/>
            <p:nvPr/>
          </p:nvSpPr>
          <p:spPr>
            <a:xfrm>
              <a:off x="6398715" y="3676889"/>
              <a:ext cx="2035060" cy="301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defTabSz="685800">
                <a:lnSpc>
                  <a:spcPct val="90000"/>
                </a:lnSpc>
                <a:spcAft>
                  <a:spcPts val="0"/>
                </a:spcAft>
              </a:pPr>
              <a:r>
                <a:rPr lang="en" sz="1600" kern="1200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Fira Sans Extra Condensed Medium"/>
                </a:rPr>
                <a:t>PCBS Presentation</a:t>
              </a:r>
              <a:endParaRPr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6" name="Google Shape;1067;p35"/>
          <p:cNvGrpSpPr/>
          <p:nvPr/>
        </p:nvGrpSpPr>
        <p:grpSpPr>
          <a:xfrm>
            <a:off x="5908265" y="4067349"/>
            <a:ext cx="3235735" cy="508894"/>
            <a:chOff x="6002898" y="3546884"/>
            <a:chExt cx="2552728" cy="508894"/>
          </a:xfrm>
          <a:solidFill>
            <a:schemeClr val="accent3"/>
          </a:solidFill>
        </p:grpSpPr>
        <p:grpSp>
          <p:nvGrpSpPr>
            <p:cNvPr id="47" name="Google Shape;1069;p35"/>
            <p:cNvGrpSpPr/>
            <p:nvPr/>
          </p:nvGrpSpPr>
          <p:grpSpPr>
            <a:xfrm>
              <a:off x="6002898" y="3632568"/>
              <a:ext cx="303941" cy="351425"/>
              <a:chOff x="6696298" y="1768493"/>
              <a:chExt cx="303941" cy="351425"/>
            </a:xfrm>
            <a:grpFill/>
          </p:grpSpPr>
          <p:sp>
            <p:nvSpPr>
              <p:cNvPr id="49" name="Google Shape;1070;p35"/>
              <p:cNvSpPr/>
              <p:nvPr/>
            </p:nvSpPr>
            <p:spPr>
              <a:xfrm rot="1617456">
                <a:off x="6696298" y="1768493"/>
                <a:ext cx="303941" cy="351425"/>
              </a:xfrm>
              <a:prstGeom prst="teardrop">
                <a:avLst>
                  <a:gd name="adj" fmla="val 10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71;p35"/>
              <p:cNvSpPr/>
              <p:nvPr/>
            </p:nvSpPr>
            <p:spPr>
              <a:xfrm>
                <a:off x="6776502" y="1812814"/>
                <a:ext cx="173254" cy="258429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1072;p35"/>
            <p:cNvSpPr/>
            <p:nvPr/>
          </p:nvSpPr>
          <p:spPr>
            <a:xfrm>
              <a:off x="6394586" y="3546884"/>
              <a:ext cx="2161040" cy="5088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lnSpc>
                  <a:spcPct val="90000"/>
                </a:lnSpc>
                <a:buFont typeface="Arial"/>
                <a:buNone/>
              </a:pPr>
              <a:r>
                <a:rPr lang="en" sz="1600" kern="1200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Fira Sans Extra Condensed Medium"/>
                </a:rPr>
                <a:t>Mentoring/ data sharing agreements</a:t>
              </a:r>
              <a:endParaRPr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4" name="Google Shape;1060;p35"/>
          <p:cNvSpPr/>
          <p:nvPr/>
        </p:nvSpPr>
        <p:spPr>
          <a:xfrm>
            <a:off x="239400" y="1980814"/>
            <a:ext cx="2380455" cy="68775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defTabSz="685800">
              <a:lnSpc>
                <a:spcPct val="90000"/>
              </a:lnSpc>
            </a:pPr>
            <a:r>
              <a:rPr lang="en" sz="1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Fira Sans Extra Condensed Medium"/>
              </a:rPr>
              <a:t>Creating the issues/Creating the branches</a:t>
            </a:r>
            <a:endParaRPr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7" name="Google Shape;1055;p35"/>
          <p:cNvGrpSpPr/>
          <p:nvPr/>
        </p:nvGrpSpPr>
        <p:grpSpPr>
          <a:xfrm>
            <a:off x="1611172" y="1371817"/>
            <a:ext cx="2878058" cy="546928"/>
            <a:chOff x="484668" y="1065303"/>
            <a:chExt cx="2878058" cy="1701858"/>
          </a:xfrm>
          <a:solidFill>
            <a:schemeClr val="accent3"/>
          </a:solidFill>
        </p:grpSpPr>
        <p:sp>
          <p:nvSpPr>
            <p:cNvPr id="61" name="Google Shape;1058;p35"/>
            <p:cNvSpPr/>
            <p:nvPr/>
          </p:nvSpPr>
          <p:spPr>
            <a:xfrm rot="13500000">
              <a:off x="2626760" y="1683306"/>
              <a:ext cx="1131875" cy="340056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60;p35"/>
            <p:cNvSpPr/>
            <p:nvPr/>
          </p:nvSpPr>
          <p:spPr>
            <a:xfrm>
              <a:off x="484668" y="1065303"/>
              <a:ext cx="2380455" cy="17018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lnSpc>
                  <a:spcPct val="90000"/>
                </a:lnSpc>
              </a:pPr>
              <a:r>
                <a:rPr lang="en-GB" sz="1600" kern="12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Automating data validation/Processing</a:t>
              </a:r>
              <a:endPara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9" name="Google Shape;1067;p35"/>
          <p:cNvGrpSpPr/>
          <p:nvPr/>
        </p:nvGrpSpPr>
        <p:grpSpPr>
          <a:xfrm>
            <a:off x="5922694" y="3103370"/>
            <a:ext cx="3111672" cy="717725"/>
            <a:chOff x="5894615" y="3676889"/>
            <a:chExt cx="2539160" cy="301200"/>
          </a:xfrm>
          <a:solidFill>
            <a:schemeClr val="accent3"/>
          </a:solidFill>
        </p:grpSpPr>
        <p:sp>
          <p:nvSpPr>
            <p:cNvPr id="72" name="Google Shape;1070;p35"/>
            <p:cNvSpPr/>
            <p:nvPr/>
          </p:nvSpPr>
          <p:spPr>
            <a:xfrm rot="1512410">
              <a:off x="5894615" y="3719620"/>
              <a:ext cx="460683" cy="158710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72;p35"/>
            <p:cNvSpPr/>
            <p:nvPr/>
          </p:nvSpPr>
          <p:spPr>
            <a:xfrm>
              <a:off x="6398715" y="3676889"/>
              <a:ext cx="2035060" cy="301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defTabSz="685800">
                <a:lnSpc>
                  <a:spcPct val="90000"/>
                </a:lnSpc>
              </a:pPr>
              <a:r>
                <a:rPr lang="en" sz="1600" kern="12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Fira Sans Extra Condensed Medium"/>
                </a:rPr>
                <a:t>Creating </a:t>
              </a:r>
              <a:r>
                <a:rPr lang="en" sz="1600" kern="1200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Fira Sans Extra Condensed Medium"/>
                </a:rPr>
                <a:t>Github </a:t>
              </a:r>
              <a:r>
                <a:rPr lang="en" sz="1600" kern="1200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Fira Sans Extra Condensed Medium"/>
                </a:rPr>
                <a:t>Accounts &amp; the repository</a:t>
              </a:r>
              <a:endParaRPr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7" name="Google Shape;1060;p35"/>
          <p:cNvSpPr/>
          <p:nvPr/>
        </p:nvSpPr>
        <p:spPr>
          <a:xfrm>
            <a:off x="1572722" y="631232"/>
            <a:ext cx="2340726" cy="6274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defTabSz="685800">
              <a:lnSpc>
                <a:spcPct val="90000"/>
              </a:lnSpc>
            </a:pPr>
            <a:r>
              <a:rPr lang="en-US" sz="1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Running the pipeline/ the file is ready (processed)</a:t>
            </a:r>
            <a:endParaRPr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" name="Google Shape;1071;p35"/>
          <p:cNvSpPr/>
          <p:nvPr/>
        </p:nvSpPr>
        <p:spPr>
          <a:xfrm>
            <a:off x="6030103" y="4179637"/>
            <a:ext cx="170715" cy="258429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71;p35"/>
          <p:cNvSpPr/>
          <p:nvPr/>
        </p:nvSpPr>
        <p:spPr>
          <a:xfrm>
            <a:off x="6130220" y="3340359"/>
            <a:ext cx="207807" cy="182343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71;p35"/>
          <p:cNvSpPr/>
          <p:nvPr/>
        </p:nvSpPr>
        <p:spPr>
          <a:xfrm>
            <a:off x="2928266" y="3264273"/>
            <a:ext cx="170715" cy="258429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71;p35"/>
          <p:cNvSpPr/>
          <p:nvPr/>
        </p:nvSpPr>
        <p:spPr>
          <a:xfrm>
            <a:off x="2793406" y="2785782"/>
            <a:ext cx="170715" cy="258429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71;p35"/>
          <p:cNvSpPr/>
          <p:nvPr/>
        </p:nvSpPr>
        <p:spPr>
          <a:xfrm>
            <a:off x="4226488" y="1507363"/>
            <a:ext cx="170715" cy="258429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70;p35"/>
          <p:cNvSpPr/>
          <p:nvPr/>
        </p:nvSpPr>
        <p:spPr>
          <a:xfrm rot="1617456">
            <a:off x="4654373" y="4755829"/>
            <a:ext cx="385263" cy="351425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71;p35"/>
          <p:cNvSpPr/>
          <p:nvPr/>
        </p:nvSpPr>
        <p:spPr>
          <a:xfrm>
            <a:off x="4755123" y="4784734"/>
            <a:ext cx="170715" cy="258429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58;p35"/>
          <p:cNvSpPr/>
          <p:nvPr/>
        </p:nvSpPr>
        <p:spPr>
          <a:xfrm rot="13500000">
            <a:off x="2773437" y="2214921"/>
            <a:ext cx="363752" cy="34005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71;p35"/>
          <p:cNvSpPr/>
          <p:nvPr/>
        </p:nvSpPr>
        <p:spPr>
          <a:xfrm>
            <a:off x="2891759" y="2246762"/>
            <a:ext cx="170715" cy="258429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58;p35"/>
          <p:cNvSpPr/>
          <p:nvPr/>
        </p:nvSpPr>
        <p:spPr>
          <a:xfrm rot="13500000">
            <a:off x="3965286" y="821546"/>
            <a:ext cx="363752" cy="34005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71;p35"/>
          <p:cNvSpPr/>
          <p:nvPr/>
        </p:nvSpPr>
        <p:spPr>
          <a:xfrm>
            <a:off x="4061804" y="888315"/>
            <a:ext cx="170715" cy="258429"/>
          </a:xfrm>
          <a:custGeom>
            <a:avLst/>
            <a:gdLst/>
            <a:ahLst/>
            <a:cxnLst/>
            <a:rect l="l" t="t" r="r" b="b"/>
            <a:pathLst>
              <a:path w="9098" h="9097" extrusionOk="0">
                <a:moveTo>
                  <a:pt x="4549" y="0"/>
                </a:moveTo>
                <a:cubicBezTo>
                  <a:pt x="2037" y="0"/>
                  <a:pt x="1" y="2036"/>
                  <a:pt x="1" y="4548"/>
                </a:cubicBezTo>
                <a:cubicBezTo>
                  <a:pt x="1" y="7060"/>
                  <a:pt x="2037" y="9096"/>
                  <a:pt x="4549" y="9096"/>
                </a:cubicBezTo>
                <a:cubicBezTo>
                  <a:pt x="7061" y="9096"/>
                  <a:pt x="9097" y="7060"/>
                  <a:pt x="9097" y="4548"/>
                </a:cubicBezTo>
                <a:cubicBezTo>
                  <a:pt x="9097" y="2036"/>
                  <a:pt x="7061" y="0"/>
                  <a:pt x="45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072;p35"/>
          <p:cNvSpPr/>
          <p:nvPr/>
        </p:nvSpPr>
        <p:spPr>
          <a:xfrm>
            <a:off x="4730038" y="177065"/>
            <a:ext cx="2739247" cy="5088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Reporting and visualizing outputs</a:t>
            </a:r>
          </a:p>
        </p:txBody>
      </p:sp>
      <p:pic>
        <p:nvPicPr>
          <p:cNvPr id="1026" name="Picture 2" descr="Tuesday's Time-saving Tip - True And False Signs - Free Transparent PNG  Clipart Images Download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44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7" y="602354"/>
            <a:ext cx="1079285" cy="7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38"/>
          <p:cNvGrpSpPr/>
          <p:nvPr/>
        </p:nvGrpSpPr>
        <p:grpSpPr>
          <a:xfrm>
            <a:off x="-251460" y="242782"/>
            <a:ext cx="9281160" cy="4900718"/>
            <a:chOff x="710263" y="1475375"/>
            <a:chExt cx="1685221" cy="2927178"/>
          </a:xfrm>
        </p:grpSpPr>
        <p:sp>
          <p:nvSpPr>
            <p:cNvPr id="1194" name="Google Shape;1194;p38"/>
            <p:cNvSpPr/>
            <p:nvPr/>
          </p:nvSpPr>
          <p:spPr>
            <a:xfrm>
              <a:off x="710263" y="2113046"/>
              <a:ext cx="169219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875148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799861" y="1552456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51900" y="4078220"/>
              <a:ext cx="1643584" cy="32433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2800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r>
                <a:rPr lang="en" sz="2800" dirty="0" smtClean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reate a r</a:t>
              </a:r>
              <a:r>
                <a:rPr lang="en" sz="2800" dirty="0" smtClean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epository</a:t>
              </a:r>
              <a:endParaRPr sz="2800" dirty="0">
                <a:latin typeface="+mj-lt"/>
              </a:endParaRPr>
            </a:p>
          </p:txBody>
        </p:sp>
      </p:grpSp>
      <p:grpSp>
        <p:nvGrpSpPr>
          <p:cNvPr id="1233" name="Google Shape;1233;p38"/>
          <p:cNvGrpSpPr/>
          <p:nvPr/>
        </p:nvGrpSpPr>
        <p:grpSpPr>
          <a:xfrm>
            <a:off x="1438380" y="3936023"/>
            <a:ext cx="258429" cy="258429"/>
            <a:chOff x="-34003850" y="3227275"/>
            <a:chExt cx="291450" cy="291450"/>
          </a:xfrm>
        </p:grpSpPr>
        <p:sp>
          <p:nvSpPr>
            <p:cNvPr id="1234" name="Google Shape;1234;p3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>
            <a:off x="3465984" y="3935331"/>
            <a:ext cx="258429" cy="259825"/>
            <a:chOff x="-33286325" y="3944800"/>
            <a:chExt cx="291450" cy="293025"/>
          </a:xfrm>
        </p:grpSpPr>
        <p:sp>
          <p:nvSpPr>
            <p:cNvPr id="1240" name="Google Shape;1240;p38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8"/>
          <p:cNvGrpSpPr/>
          <p:nvPr/>
        </p:nvGrpSpPr>
        <p:grpSpPr>
          <a:xfrm>
            <a:off x="5487442" y="3936258"/>
            <a:ext cx="259116" cy="257963"/>
            <a:chOff x="-30735200" y="3552550"/>
            <a:chExt cx="292225" cy="290925"/>
          </a:xfrm>
        </p:grpSpPr>
        <p:sp>
          <p:nvSpPr>
            <p:cNvPr id="1245" name="Google Shape;1245;p3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7515042" y="3936033"/>
            <a:ext cx="259116" cy="258429"/>
            <a:chOff x="-30735200" y="3910925"/>
            <a:chExt cx="292225" cy="291450"/>
          </a:xfrm>
        </p:grpSpPr>
        <p:sp>
          <p:nvSpPr>
            <p:cNvPr id="1248" name="Google Shape;1248;p3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51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38"/>
          <p:cNvGrpSpPr/>
          <p:nvPr/>
        </p:nvGrpSpPr>
        <p:grpSpPr>
          <a:xfrm>
            <a:off x="-217170" y="251459"/>
            <a:ext cx="9132570" cy="4884293"/>
            <a:chOff x="710263" y="1475375"/>
            <a:chExt cx="1634818" cy="2917368"/>
          </a:xfrm>
          <a:blipFill>
            <a:blip r:embed="rId3"/>
            <a:stretch>
              <a:fillRect/>
            </a:stretch>
          </a:blipFill>
        </p:grpSpPr>
        <p:sp>
          <p:nvSpPr>
            <p:cNvPr id="1194" name="Google Shape;1194;p38"/>
            <p:cNvSpPr/>
            <p:nvPr/>
          </p:nvSpPr>
          <p:spPr>
            <a:xfrm>
              <a:off x="710263" y="2113046"/>
              <a:ext cx="169219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875148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799861" y="1552456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61351" y="4068410"/>
              <a:ext cx="1583730" cy="32433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r>
                <a:rPr lang="en" sz="2800" dirty="0" smtClean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reating an Issue</a:t>
              </a:r>
              <a:endParaRPr sz="2800" dirty="0">
                <a:latin typeface="+mj-lt"/>
              </a:endParaRPr>
            </a:p>
          </p:txBody>
        </p:sp>
      </p:grpSp>
      <p:grpSp>
        <p:nvGrpSpPr>
          <p:cNvPr id="1233" name="Google Shape;1233;p38"/>
          <p:cNvGrpSpPr/>
          <p:nvPr/>
        </p:nvGrpSpPr>
        <p:grpSpPr>
          <a:xfrm>
            <a:off x="1438380" y="3936023"/>
            <a:ext cx="258429" cy="258429"/>
            <a:chOff x="-34003850" y="3227275"/>
            <a:chExt cx="291450" cy="291450"/>
          </a:xfrm>
        </p:grpSpPr>
        <p:sp>
          <p:nvSpPr>
            <p:cNvPr id="1234" name="Google Shape;1234;p3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>
            <a:off x="3465984" y="3935331"/>
            <a:ext cx="258429" cy="259825"/>
            <a:chOff x="-33286325" y="3944800"/>
            <a:chExt cx="291450" cy="293025"/>
          </a:xfrm>
        </p:grpSpPr>
        <p:sp>
          <p:nvSpPr>
            <p:cNvPr id="1240" name="Google Shape;1240;p38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8"/>
          <p:cNvGrpSpPr/>
          <p:nvPr/>
        </p:nvGrpSpPr>
        <p:grpSpPr>
          <a:xfrm>
            <a:off x="5487442" y="3936258"/>
            <a:ext cx="259116" cy="257963"/>
            <a:chOff x="-30735200" y="3552550"/>
            <a:chExt cx="292225" cy="290925"/>
          </a:xfrm>
        </p:grpSpPr>
        <p:sp>
          <p:nvSpPr>
            <p:cNvPr id="1245" name="Google Shape;1245;p3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7515042" y="3936033"/>
            <a:ext cx="259116" cy="258429"/>
            <a:chOff x="-30735200" y="3910925"/>
            <a:chExt cx="292225" cy="291450"/>
          </a:xfrm>
        </p:grpSpPr>
        <p:sp>
          <p:nvSpPr>
            <p:cNvPr id="1248" name="Google Shape;1248;p3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96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38"/>
          <p:cNvGrpSpPr/>
          <p:nvPr/>
        </p:nvGrpSpPr>
        <p:grpSpPr>
          <a:xfrm>
            <a:off x="-217170" y="251459"/>
            <a:ext cx="9212582" cy="4884293"/>
            <a:chOff x="710263" y="1475375"/>
            <a:chExt cx="1766305" cy="2917368"/>
          </a:xfrm>
          <a:blipFill>
            <a:blip r:embed="rId3"/>
            <a:stretch>
              <a:fillRect/>
            </a:stretch>
          </a:blipFill>
        </p:grpSpPr>
        <p:sp>
          <p:nvSpPr>
            <p:cNvPr id="1194" name="Google Shape;1194;p38"/>
            <p:cNvSpPr/>
            <p:nvPr/>
          </p:nvSpPr>
          <p:spPr>
            <a:xfrm>
              <a:off x="710263" y="2113046"/>
              <a:ext cx="169219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875148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799861" y="1552456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61351" y="4068410"/>
              <a:ext cx="1715217" cy="32433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  <a:sym typeface="Fira Sans Extra Condensed Medium"/>
                </a:rPr>
                <a:t>Translating the issue into a code</a:t>
              </a:r>
              <a:endParaRPr sz="2800" dirty="0">
                <a:latin typeface="+mj-lt"/>
              </a:endParaRPr>
            </a:p>
          </p:txBody>
        </p:sp>
      </p:grpSp>
      <p:grpSp>
        <p:nvGrpSpPr>
          <p:cNvPr id="1233" name="Google Shape;1233;p38"/>
          <p:cNvGrpSpPr/>
          <p:nvPr/>
        </p:nvGrpSpPr>
        <p:grpSpPr>
          <a:xfrm>
            <a:off x="1438380" y="3936023"/>
            <a:ext cx="258429" cy="258429"/>
            <a:chOff x="-34003850" y="3227275"/>
            <a:chExt cx="291450" cy="291450"/>
          </a:xfrm>
        </p:grpSpPr>
        <p:sp>
          <p:nvSpPr>
            <p:cNvPr id="1234" name="Google Shape;1234;p3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>
            <a:off x="3465984" y="3935331"/>
            <a:ext cx="258429" cy="259825"/>
            <a:chOff x="-33286325" y="3944800"/>
            <a:chExt cx="291450" cy="293025"/>
          </a:xfrm>
        </p:grpSpPr>
        <p:sp>
          <p:nvSpPr>
            <p:cNvPr id="1240" name="Google Shape;1240;p38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8"/>
          <p:cNvGrpSpPr/>
          <p:nvPr/>
        </p:nvGrpSpPr>
        <p:grpSpPr>
          <a:xfrm>
            <a:off x="5487442" y="3936258"/>
            <a:ext cx="259116" cy="257963"/>
            <a:chOff x="-30735200" y="3552550"/>
            <a:chExt cx="292225" cy="290925"/>
          </a:xfrm>
        </p:grpSpPr>
        <p:sp>
          <p:nvSpPr>
            <p:cNvPr id="1245" name="Google Shape;1245;p3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7515042" y="3936033"/>
            <a:ext cx="259116" cy="258429"/>
            <a:chOff x="-30735200" y="3910925"/>
            <a:chExt cx="292225" cy="291450"/>
          </a:xfrm>
        </p:grpSpPr>
        <p:sp>
          <p:nvSpPr>
            <p:cNvPr id="1248" name="Google Shape;1248;p3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23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" name="Google Shape;1233;p38"/>
          <p:cNvGrpSpPr/>
          <p:nvPr/>
        </p:nvGrpSpPr>
        <p:grpSpPr>
          <a:xfrm>
            <a:off x="1438380" y="3936023"/>
            <a:ext cx="258429" cy="258429"/>
            <a:chOff x="-34003850" y="3227275"/>
            <a:chExt cx="291450" cy="291450"/>
          </a:xfrm>
        </p:grpSpPr>
        <p:sp>
          <p:nvSpPr>
            <p:cNvPr id="1234" name="Google Shape;1234;p3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>
            <a:off x="3465984" y="3935331"/>
            <a:ext cx="258429" cy="259825"/>
            <a:chOff x="-33286325" y="3944800"/>
            <a:chExt cx="291450" cy="293025"/>
          </a:xfrm>
        </p:grpSpPr>
        <p:sp>
          <p:nvSpPr>
            <p:cNvPr id="1240" name="Google Shape;1240;p38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8"/>
          <p:cNvGrpSpPr/>
          <p:nvPr/>
        </p:nvGrpSpPr>
        <p:grpSpPr>
          <a:xfrm>
            <a:off x="5487442" y="3936258"/>
            <a:ext cx="259116" cy="257963"/>
            <a:chOff x="-30735200" y="3552550"/>
            <a:chExt cx="292225" cy="290925"/>
          </a:xfrm>
        </p:grpSpPr>
        <p:sp>
          <p:nvSpPr>
            <p:cNvPr id="1245" name="Google Shape;1245;p3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7515042" y="3936033"/>
            <a:ext cx="259116" cy="258429"/>
            <a:chOff x="-30735200" y="3910925"/>
            <a:chExt cx="292225" cy="291450"/>
          </a:xfrm>
        </p:grpSpPr>
        <p:sp>
          <p:nvSpPr>
            <p:cNvPr id="1248" name="Google Shape;1248;p3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199;p38"/>
          <p:cNvSpPr/>
          <p:nvPr/>
        </p:nvSpPr>
        <p:spPr>
          <a:xfrm>
            <a:off x="49292" y="4592750"/>
            <a:ext cx="8946120" cy="543002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898" y="22420"/>
                </a:lnTo>
                <a:cubicBezTo>
                  <a:pt x="38374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  <a:sym typeface="Fira Sans Extra Condensed Medium"/>
              </a:rPr>
              <a:t>After pushing</a:t>
            </a:r>
            <a:endParaRPr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4" y="0"/>
            <a:ext cx="9118120" cy="46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9;p38"/>
          <p:cNvSpPr/>
          <p:nvPr/>
        </p:nvSpPr>
        <p:spPr>
          <a:xfrm>
            <a:off x="-217170" y="4592750"/>
            <a:ext cx="9212582" cy="543002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898" y="22420"/>
                </a:lnTo>
                <a:cubicBezTo>
                  <a:pt x="38374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smtClean="0">
                <a:solidFill>
                  <a:srgbClr val="FFFFFF"/>
                </a:solidFill>
                <a:latin typeface="+mj-lt"/>
                <a:sym typeface="Fira Sans Extra Condensed Medium"/>
              </a:rPr>
              <a:t>Results</a:t>
            </a:r>
            <a:endParaRPr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169" y="0"/>
            <a:ext cx="9212582" cy="46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2"/>
          <p:cNvSpPr txBox="1">
            <a:spLocks noGrp="1"/>
          </p:cNvSpPr>
          <p:nvPr>
            <p:ph type="title"/>
          </p:nvPr>
        </p:nvSpPr>
        <p:spPr>
          <a:xfrm>
            <a:off x="837263" y="16150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" sz="3600" dirty="0">
                <a:solidFill>
                  <a:schemeClr val="accent6">
                    <a:lumMod val="75000"/>
                  </a:schemeClr>
                </a:solidFill>
              </a:rPr>
              <a:t>Project Significnacy</a:t>
            </a:r>
            <a:endParaRPr dirty="0"/>
          </a:p>
        </p:txBody>
      </p:sp>
      <p:grpSp>
        <p:nvGrpSpPr>
          <p:cNvPr id="1392" name="Google Shape;1392;p42"/>
          <p:cNvGrpSpPr/>
          <p:nvPr/>
        </p:nvGrpSpPr>
        <p:grpSpPr>
          <a:xfrm>
            <a:off x="4607563" y="2051500"/>
            <a:ext cx="1578500" cy="1556450"/>
            <a:chOff x="4607563" y="2051500"/>
            <a:chExt cx="1578500" cy="1556450"/>
          </a:xfrm>
        </p:grpSpPr>
        <p:grpSp>
          <p:nvGrpSpPr>
            <p:cNvPr id="1393" name="Google Shape;1393;p42"/>
            <p:cNvGrpSpPr/>
            <p:nvPr/>
          </p:nvGrpSpPr>
          <p:grpSpPr>
            <a:xfrm>
              <a:off x="4607563" y="2051500"/>
              <a:ext cx="1578500" cy="1556450"/>
              <a:chOff x="4607550" y="1975300"/>
              <a:chExt cx="1578500" cy="1556450"/>
            </a:xfrm>
          </p:grpSpPr>
          <p:sp>
            <p:nvSpPr>
              <p:cNvPr id="1394" name="Google Shape;1394;p42"/>
              <p:cNvSpPr/>
              <p:nvPr/>
            </p:nvSpPr>
            <p:spPr>
              <a:xfrm>
                <a:off x="5585350" y="2941925"/>
                <a:ext cx="448600" cy="448600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44" extrusionOk="0">
                    <a:moveTo>
                      <a:pt x="8966" y="1"/>
                    </a:moveTo>
                    <a:cubicBezTo>
                      <a:pt x="4013" y="1"/>
                      <a:pt x="0" y="4013"/>
                      <a:pt x="0" y="8966"/>
                    </a:cubicBezTo>
                    <a:cubicBezTo>
                      <a:pt x="0" y="13931"/>
                      <a:pt x="4013" y="17943"/>
                      <a:pt x="8966" y="17943"/>
                    </a:cubicBezTo>
                    <a:cubicBezTo>
                      <a:pt x="13931" y="17943"/>
                      <a:pt x="17943" y="13931"/>
                      <a:pt x="17943" y="8966"/>
                    </a:cubicBezTo>
                    <a:cubicBezTo>
                      <a:pt x="17943" y="4013"/>
                      <a:pt x="13931" y="1"/>
                      <a:pt x="89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2"/>
              <p:cNvSpPr/>
              <p:nvPr/>
            </p:nvSpPr>
            <p:spPr>
              <a:xfrm>
                <a:off x="4607550" y="1975300"/>
                <a:ext cx="1578500" cy="15564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8" extrusionOk="0">
                    <a:moveTo>
                      <a:pt x="31570" y="0"/>
                    </a:moveTo>
                    <a:cubicBezTo>
                      <a:pt x="30400" y="0"/>
                      <a:pt x="29230" y="447"/>
                      <a:pt x="28337" y="1340"/>
                    </a:cubicBezTo>
                    <a:lnTo>
                      <a:pt x="1786" y="27902"/>
                    </a:lnTo>
                    <a:cubicBezTo>
                      <a:pt x="0" y="29676"/>
                      <a:pt x="0" y="32570"/>
                      <a:pt x="1786" y="34355"/>
                    </a:cubicBezTo>
                    <a:lnTo>
                      <a:pt x="8728" y="41297"/>
                    </a:lnTo>
                    <a:cubicBezTo>
                      <a:pt x="5311" y="44809"/>
                      <a:pt x="5334" y="50417"/>
                      <a:pt x="8799" y="53894"/>
                    </a:cubicBezTo>
                    <a:cubicBezTo>
                      <a:pt x="10551" y="55645"/>
                      <a:pt x="12847" y="56521"/>
                      <a:pt x="15143" y="56521"/>
                    </a:cubicBezTo>
                    <a:cubicBezTo>
                      <a:pt x="17404" y="56521"/>
                      <a:pt x="19665" y="55672"/>
                      <a:pt x="21408" y="53977"/>
                    </a:cubicBezTo>
                    <a:lnTo>
                      <a:pt x="28337" y="60918"/>
                    </a:lnTo>
                    <a:cubicBezTo>
                      <a:pt x="29230" y="61811"/>
                      <a:pt x="30400" y="62258"/>
                      <a:pt x="31570" y="62258"/>
                    </a:cubicBezTo>
                    <a:cubicBezTo>
                      <a:pt x="32740" y="62258"/>
                      <a:pt x="33909" y="61811"/>
                      <a:pt x="34802" y="60918"/>
                    </a:cubicBezTo>
                    <a:lnTo>
                      <a:pt x="61365" y="34355"/>
                    </a:lnTo>
                    <a:cubicBezTo>
                      <a:pt x="63139" y="32570"/>
                      <a:pt x="63139" y="29676"/>
                      <a:pt x="61365" y="27902"/>
                    </a:cubicBezTo>
                    <a:lnTo>
                      <a:pt x="54424" y="20961"/>
                    </a:lnTo>
                    <a:cubicBezTo>
                      <a:pt x="54436" y="20961"/>
                      <a:pt x="54436" y="20949"/>
                      <a:pt x="54448" y="20949"/>
                    </a:cubicBezTo>
                    <a:cubicBezTo>
                      <a:pt x="57948" y="17437"/>
                      <a:pt x="57948" y="11757"/>
                      <a:pt x="54448" y="8257"/>
                    </a:cubicBezTo>
                    <a:cubicBezTo>
                      <a:pt x="52698" y="6507"/>
                      <a:pt x="50400" y="5632"/>
                      <a:pt x="48102" y="5632"/>
                    </a:cubicBezTo>
                    <a:cubicBezTo>
                      <a:pt x="45804" y="5632"/>
                      <a:pt x="43506" y="6507"/>
                      <a:pt x="41756" y="8257"/>
                    </a:cubicBezTo>
                    <a:cubicBezTo>
                      <a:pt x="41744" y="8257"/>
                      <a:pt x="41744" y="8269"/>
                      <a:pt x="41732" y="8281"/>
                    </a:cubicBezTo>
                    <a:lnTo>
                      <a:pt x="34802" y="1340"/>
                    </a:lnTo>
                    <a:cubicBezTo>
                      <a:pt x="33909" y="447"/>
                      <a:pt x="32740" y="0"/>
                      <a:pt x="315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7" name="Google Shape;1397;p42"/>
            <p:cNvSpPr txBox="1"/>
            <p:nvPr/>
          </p:nvSpPr>
          <p:spPr>
            <a:xfrm>
              <a:off x="4699013" y="264078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8" name="Google Shape;1398;p42"/>
          <p:cNvGrpSpPr/>
          <p:nvPr/>
        </p:nvGrpSpPr>
        <p:grpSpPr>
          <a:xfrm>
            <a:off x="3783638" y="1227575"/>
            <a:ext cx="1578500" cy="1556250"/>
            <a:chOff x="3783638" y="1227575"/>
            <a:chExt cx="1578500" cy="1556250"/>
          </a:xfrm>
        </p:grpSpPr>
        <p:grpSp>
          <p:nvGrpSpPr>
            <p:cNvPr id="1399" name="Google Shape;1399;p42"/>
            <p:cNvGrpSpPr/>
            <p:nvPr/>
          </p:nvGrpSpPr>
          <p:grpSpPr>
            <a:xfrm>
              <a:off x="3783638" y="1227575"/>
              <a:ext cx="1578500" cy="1556250"/>
              <a:chOff x="3783625" y="1151375"/>
              <a:chExt cx="1578500" cy="1556250"/>
            </a:xfrm>
          </p:grpSpPr>
          <p:sp>
            <p:nvSpPr>
              <p:cNvPr id="1400" name="Google Shape;1400;p42"/>
              <p:cNvSpPr/>
              <p:nvPr/>
            </p:nvSpPr>
            <p:spPr>
              <a:xfrm>
                <a:off x="4761725" y="1292025"/>
                <a:ext cx="448900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56" h="17943" extrusionOk="0">
                    <a:moveTo>
                      <a:pt x="8978" y="0"/>
                    </a:moveTo>
                    <a:cubicBezTo>
                      <a:pt x="4025" y="0"/>
                      <a:pt x="1" y="4013"/>
                      <a:pt x="1" y="8978"/>
                    </a:cubicBezTo>
                    <a:cubicBezTo>
                      <a:pt x="1" y="13931"/>
                      <a:pt x="4025" y="17943"/>
                      <a:pt x="8978" y="17943"/>
                    </a:cubicBezTo>
                    <a:cubicBezTo>
                      <a:pt x="13931" y="17943"/>
                      <a:pt x="17956" y="13931"/>
                      <a:pt x="17956" y="8978"/>
                    </a:cubicBezTo>
                    <a:cubicBezTo>
                      <a:pt x="17956" y="4013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2"/>
              <p:cNvSpPr/>
              <p:nvPr/>
            </p:nvSpPr>
            <p:spPr>
              <a:xfrm>
                <a:off x="3783625" y="1151375"/>
                <a:ext cx="15785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0" extrusionOk="0">
                    <a:moveTo>
                      <a:pt x="31570" y="1"/>
                    </a:moveTo>
                    <a:cubicBezTo>
                      <a:pt x="30401" y="1"/>
                      <a:pt x="29231" y="447"/>
                      <a:pt x="28338" y="1340"/>
                    </a:cubicBezTo>
                    <a:lnTo>
                      <a:pt x="21408" y="8270"/>
                    </a:lnTo>
                    <a:cubicBezTo>
                      <a:pt x="19658" y="6519"/>
                      <a:pt x="17363" y="5644"/>
                      <a:pt x="15067" y="5644"/>
                    </a:cubicBezTo>
                    <a:cubicBezTo>
                      <a:pt x="12770" y="5644"/>
                      <a:pt x="10473" y="6519"/>
                      <a:pt x="8716" y="8270"/>
                    </a:cubicBezTo>
                    <a:cubicBezTo>
                      <a:pt x="5216" y="11782"/>
                      <a:pt x="5216" y="17461"/>
                      <a:pt x="8716" y="20962"/>
                    </a:cubicBezTo>
                    <a:lnTo>
                      <a:pt x="1787" y="27903"/>
                    </a:lnTo>
                    <a:cubicBezTo>
                      <a:pt x="1" y="29677"/>
                      <a:pt x="1" y="32570"/>
                      <a:pt x="1787" y="34356"/>
                    </a:cubicBezTo>
                    <a:lnTo>
                      <a:pt x="28338" y="60919"/>
                    </a:lnTo>
                    <a:cubicBezTo>
                      <a:pt x="29231" y="61806"/>
                      <a:pt x="30401" y="62249"/>
                      <a:pt x="31570" y="62249"/>
                    </a:cubicBezTo>
                    <a:cubicBezTo>
                      <a:pt x="32740" y="62249"/>
                      <a:pt x="33910" y="61806"/>
                      <a:pt x="34803" y="60919"/>
                    </a:cubicBezTo>
                    <a:lnTo>
                      <a:pt x="41732" y="53977"/>
                    </a:lnTo>
                    <a:cubicBezTo>
                      <a:pt x="43489" y="55734"/>
                      <a:pt x="45786" y="56612"/>
                      <a:pt x="48083" y="56612"/>
                    </a:cubicBezTo>
                    <a:cubicBezTo>
                      <a:pt x="50379" y="56612"/>
                      <a:pt x="52674" y="55734"/>
                      <a:pt x="54424" y="53977"/>
                    </a:cubicBezTo>
                    <a:cubicBezTo>
                      <a:pt x="57937" y="50477"/>
                      <a:pt x="57937" y="44798"/>
                      <a:pt x="54424" y="41285"/>
                    </a:cubicBezTo>
                    <a:lnTo>
                      <a:pt x="61354" y="34356"/>
                    </a:lnTo>
                    <a:cubicBezTo>
                      <a:pt x="63140" y="32570"/>
                      <a:pt x="63140" y="29677"/>
                      <a:pt x="61354" y="27903"/>
                    </a:cubicBezTo>
                    <a:lnTo>
                      <a:pt x="34803" y="1340"/>
                    </a:lnTo>
                    <a:cubicBezTo>
                      <a:pt x="33910" y="447"/>
                      <a:pt x="32740" y="1"/>
                      <a:pt x="315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2" name="Google Shape;1402;p42"/>
            <p:cNvSpPr/>
            <p:nvPr/>
          </p:nvSpPr>
          <p:spPr>
            <a:xfrm>
              <a:off x="4781088" y="1387575"/>
              <a:ext cx="410200" cy="410175"/>
            </a:xfrm>
            <a:custGeom>
              <a:avLst/>
              <a:gdLst/>
              <a:ahLst/>
              <a:cxnLst/>
              <a:rect l="l" t="t" r="r" b="b"/>
              <a:pathLst>
                <a:path w="16408" h="16407" extrusionOk="0">
                  <a:moveTo>
                    <a:pt x="8204" y="0"/>
                  </a:moveTo>
                  <a:cubicBezTo>
                    <a:pt x="3668" y="0"/>
                    <a:pt x="1" y="3667"/>
                    <a:pt x="1" y="8204"/>
                  </a:cubicBezTo>
                  <a:cubicBezTo>
                    <a:pt x="1" y="12728"/>
                    <a:pt x="3668" y="16407"/>
                    <a:pt x="8204" y="16407"/>
                  </a:cubicBezTo>
                  <a:cubicBezTo>
                    <a:pt x="12729" y="16407"/>
                    <a:pt x="16408" y="12728"/>
                    <a:pt x="16408" y="8204"/>
                  </a:cubicBezTo>
                  <a:cubicBezTo>
                    <a:pt x="16408" y="3667"/>
                    <a:pt x="12729" y="0"/>
                    <a:pt x="8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 txBox="1"/>
            <p:nvPr/>
          </p:nvSpPr>
          <p:spPr>
            <a:xfrm>
              <a:off x="3875088" y="1780325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1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04" name="Google Shape;1404;p42"/>
          <p:cNvGrpSpPr/>
          <p:nvPr/>
        </p:nvGrpSpPr>
        <p:grpSpPr>
          <a:xfrm>
            <a:off x="2957963" y="2053275"/>
            <a:ext cx="1578475" cy="1556175"/>
            <a:chOff x="2957963" y="2053275"/>
            <a:chExt cx="1578475" cy="1556175"/>
          </a:xfrm>
        </p:grpSpPr>
        <p:grpSp>
          <p:nvGrpSpPr>
            <p:cNvPr id="1405" name="Google Shape;1405;p42"/>
            <p:cNvGrpSpPr/>
            <p:nvPr/>
          </p:nvGrpSpPr>
          <p:grpSpPr>
            <a:xfrm>
              <a:off x="2957963" y="2053275"/>
              <a:ext cx="1578475" cy="1556175"/>
              <a:chOff x="2957950" y="1977075"/>
              <a:chExt cx="1578475" cy="1556175"/>
            </a:xfrm>
          </p:grpSpPr>
          <p:sp>
            <p:nvSpPr>
              <p:cNvPr id="1406" name="Google Shape;1406;p42"/>
              <p:cNvSpPr/>
              <p:nvPr/>
            </p:nvSpPr>
            <p:spPr>
              <a:xfrm>
                <a:off x="3110350" y="2118325"/>
                <a:ext cx="448575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43" h="17943" extrusionOk="0">
                    <a:moveTo>
                      <a:pt x="8965" y="0"/>
                    </a:moveTo>
                    <a:cubicBezTo>
                      <a:pt x="4012" y="0"/>
                      <a:pt x="0" y="4012"/>
                      <a:pt x="0" y="8965"/>
                    </a:cubicBezTo>
                    <a:cubicBezTo>
                      <a:pt x="0" y="13918"/>
                      <a:pt x="4012" y="17943"/>
                      <a:pt x="8965" y="17943"/>
                    </a:cubicBezTo>
                    <a:cubicBezTo>
                      <a:pt x="13930" y="17943"/>
                      <a:pt x="17943" y="13918"/>
                      <a:pt x="17943" y="8965"/>
                    </a:cubicBezTo>
                    <a:cubicBezTo>
                      <a:pt x="17943" y="4012"/>
                      <a:pt x="13930" y="0"/>
                      <a:pt x="8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2"/>
              <p:cNvSpPr/>
              <p:nvPr/>
            </p:nvSpPr>
            <p:spPr>
              <a:xfrm>
                <a:off x="2957950" y="1977075"/>
                <a:ext cx="1578475" cy="1556175"/>
              </a:xfrm>
              <a:custGeom>
                <a:avLst/>
                <a:gdLst/>
                <a:ahLst/>
                <a:cxnLst/>
                <a:rect l="l" t="t" r="r" b="b"/>
                <a:pathLst>
                  <a:path w="63139" h="62247" extrusionOk="0">
                    <a:moveTo>
                      <a:pt x="31571" y="0"/>
                    </a:moveTo>
                    <a:cubicBezTo>
                      <a:pt x="30403" y="0"/>
                      <a:pt x="29236" y="447"/>
                      <a:pt x="28349" y="1340"/>
                    </a:cubicBezTo>
                    <a:lnTo>
                      <a:pt x="1786" y="27891"/>
                    </a:lnTo>
                    <a:cubicBezTo>
                      <a:pt x="0" y="29677"/>
                      <a:pt x="0" y="32570"/>
                      <a:pt x="1786" y="34356"/>
                    </a:cubicBezTo>
                    <a:lnTo>
                      <a:pt x="8727" y="41297"/>
                    </a:lnTo>
                    <a:cubicBezTo>
                      <a:pt x="5310" y="44810"/>
                      <a:pt x="5334" y="50417"/>
                      <a:pt x="8811" y="53894"/>
                    </a:cubicBezTo>
                    <a:cubicBezTo>
                      <a:pt x="10562" y="55646"/>
                      <a:pt x="12855" y="56521"/>
                      <a:pt x="15149" y="56521"/>
                    </a:cubicBezTo>
                    <a:cubicBezTo>
                      <a:pt x="17407" y="56521"/>
                      <a:pt x="19665" y="55673"/>
                      <a:pt x="21407" y="53977"/>
                    </a:cubicBezTo>
                    <a:lnTo>
                      <a:pt x="28349" y="60907"/>
                    </a:lnTo>
                    <a:cubicBezTo>
                      <a:pt x="29236" y="61800"/>
                      <a:pt x="30403" y="62246"/>
                      <a:pt x="31571" y="62246"/>
                    </a:cubicBezTo>
                    <a:cubicBezTo>
                      <a:pt x="32739" y="62246"/>
                      <a:pt x="33909" y="61800"/>
                      <a:pt x="34802" y="60907"/>
                    </a:cubicBezTo>
                    <a:lnTo>
                      <a:pt x="61365" y="34356"/>
                    </a:lnTo>
                    <a:cubicBezTo>
                      <a:pt x="63139" y="32570"/>
                      <a:pt x="63139" y="29677"/>
                      <a:pt x="61365" y="27891"/>
                    </a:cubicBezTo>
                    <a:lnTo>
                      <a:pt x="54423" y="20961"/>
                    </a:lnTo>
                    <a:cubicBezTo>
                      <a:pt x="54459" y="20926"/>
                      <a:pt x="54495" y="20902"/>
                      <a:pt x="54519" y="20866"/>
                    </a:cubicBezTo>
                    <a:cubicBezTo>
                      <a:pt x="58031" y="17366"/>
                      <a:pt x="58031" y="11686"/>
                      <a:pt x="54519" y="8174"/>
                    </a:cubicBezTo>
                    <a:cubicBezTo>
                      <a:pt x="52769" y="6424"/>
                      <a:pt x="50474" y="5549"/>
                      <a:pt x="48177" y="5549"/>
                    </a:cubicBezTo>
                    <a:cubicBezTo>
                      <a:pt x="45881" y="5549"/>
                      <a:pt x="43583" y="6424"/>
                      <a:pt x="41827" y="8174"/>
                    </a:cubicBezTo>
                    <a:cubicBezTo>
                      <a:pt x="41803" y="8210"/>
                      <a:pt x="41779" y="8246"/>
                      <a:pt x="41743" y="8281"/>
                    </a:cubicBezTo>
                    <a:lnTo>
                      <a:pt x="34802" y="1340"/>
                    </a:lnTo>
                    <a:cubicBezTo>
                      <a:pt x="33909" y="447"/>
                      <a:pt x="32739" y="0"/>
                      <a:pt x="315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42"/>
            <p:cNvSpPr/>
            <p:nvPr/>
          </p:nvSpPr>
          <p:spPr>
            <a:xfrm>
              <a:off x="3134163" y="2218325"/>
              <a:ext cx="400975" cy="400975"/>
            </a:xfrm>
            <a:custGeom>
              <a:avLst/>
              <a:gdLst/>
              <a:ahLst/>
              <a:cxnLst/>
              <a:rect l="l" t="t" r="r" b="b"/>
              <a:pathLst>
                <a:path w="16039" h="16039" extrusionOk="0">
                  <a:moveTo>
                    <a:pt x="8013" y="0"/>
                  </a:moveTo>
                  <a:cubicBezTo>
                    <a:pt x="3596" y="0"/>
                    <a:pt x="1" y="3584"/>
                    <a:pt x="1" y="8013"/>
                  </a:cubicBezTo>
                  <a:cubicBezTo>
                    <a:pt x="1" y="12443"/>
                    <a:pt x="3596" y="16038"/>
                    <a:pt x="8013" y="16038"/>
                  </a:cubicBezTo>
                  <a:cubicBezTo>
                    <a:pt x="12443" y="16038"/>
                    <a:pt x="16038" y="12443"/>
                    <a:pt x="16038" y="8013"/>
                  </a:cubicBezTo>
                  <a:cubicBezTo>
                    <a:pt x="16038" y="3584"/>
                    <a:pt x="12443" y="0"/>
                    <a:pt x="8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 txBox="1"/>
            <p:nvPr/>
          </p:nvSpPr>
          <p:spPr>
            <a:xfrm>
              <a:off x="3049400" y="264078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0" name="Google Shape;1410;p42"/>
          <p:cNvGrpSpPr/>
          <p:nvPr/>
        </p:nvGrpSpPr>
        <p:grpSpPr>
          <a:xfrm>
            <a:off x="3781863" y="2877175"/>
            <a:ext cx="1578800" cy="1556250"/>
            <a:chOff x="3781863" y="2877175"/>
            <a:chExt cx="1578800" cy="1556250"/>
          </a:xfrm>
        </p:grpSpPr>
        <p:grpSp>
          <p:nvGrpSpPr>
            <p:cNvPr id="1411" name="Google Shape;1411;p42"/>
            <p:cNvGrpSpPr/>
            <p:nvPr/>
          </p:nvGrpSpPr>
          <p:grpSpPr>
            <a:xfrm>
              <a:off x="3781863" y="2877175"/>
              <a:ext cx="1578800" cy="1556250"/>
              <a:chOff x="3781850" y="2800975"/>
              <a:chExt cx="1578800" cy="1556250"/>
            </a:xfrm>
          </p:grpSpPr>
          <p:sp>
            <p:nvSpPr>
              <p:cNvPr id="1412" name="Google Shape;1412;p42"/>
              <p:cNvSpPr/>
              <p:nvPr/>
            </p:nvSpPr>
            <p:spPr>
              <a:xfrm>
                <a:off x="3936325" y="3765250"/>
                <a:ext cx="448600" cy="448875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55" extrusionOk="0">
                    <a:moveTo>
                      <a:pt x="8978" y="0"/>
                    </a:moveTo>
                    <a:cubicBezTo>
                      <a:pt x="4013" y="0"/>
                      <a:pt x="1" y="4024"/>
                      <a:pt x="1" y="8977"/>
                    </a:cubicBezTo>
                    <a:cubicBezTo>
                      <a:pt x="1" y="13930"/>
                      <a:pt x="4013" y="17955"/>
                      <a:pt x="8978" y="17955"/>
                    </a:cubicBezTo>
                    <a:cubicBezTo>
                      <a:pt x="13931" y="17955"/>
                      <a:pt x="17944" y="13930"/>
                      <a:pt x="17944" y="8977"/>
                    </a:cubicBezTo>
                    <a:cubicBezTo>
                      <a:pt x="17944" y="4024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2"/>
              <p:cNvSpPr/>
              <p:nvPr/>
            </p:nvSpPr>
            <p:spPr>
              <a:xfrm>
                <a:off x="3781850" y="2800975"/>
                <a:ext cx="15788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52" h="62250" extrusionOk="0">
                    <a:moveTo>
                      <a:pt x="31576" y="1"/>
                    </a:moveTo>
                    <a:cubicBezTo>
                      <a:pt x="30409" y="1"/>
                      <a:pt x="29242" y="447"/>
                      <a:pt x="28349" y="1340"/>
                    </a:cubicBezTo>
                    <a:lnTo>
                      <a:pt x="21408" y="8282"/>
                    </a:lnTo>
                    <a:cubicBezTo>
                      <a:pt x="19661" y="6564"/>
                      <a:pt x="17389" y="5707"/>
                      <a:pt x="15118" y="5707"/>
                    </a:cubicBezTo>
                    <a:cubicBezTo>
                      <a:pt x="12823" y="5707"/>
                      <a:pt x="10529" y="6582"/>
                      <a:pt x="8775" y="8329"/>
                    </a:cubicBezTo>
                    <a:cubicBezTo>
                      <a:pt x="5299" y="11818"/>
                      <a:pt x="5275" y="17450"/>
                      <a:pt x="8728" y="20962"/>
                    </a:cubicBezTo>
                    <a:lnTo>
                      <a:pt x="1786" y="27891"/>
                    </a:lnTo>
                    <a:cubicBezTo>
                      <a:pt x="1" y="29677"/>
                      <a:pt x="1" y="32570"/>
                      <a:pt x="1786" y="34356"/>
                    </a:cubicBezTo>
                    <a:lnTo>
                      <a:pt x="28349" y="60919"/>
                    </a:lnTo>
                    <a:cubicBezTo>
                      <a:pt x="29242" y="61806"/>
                      <a:pt x="30409" y="62250"/>
                      <a:pt x="31576" y="62250"/>
                    </a:cubicBezTo>
                    <a:cubicBezTo>
                      <a:pt x="32743" y="62250"/>
                      <a:pt x="33910" y="61806"/>
                      <a:pt x="34802" y="60919"/>
                    </a:cubicBezTo>
                    <a:lnTo>
                      <a:pt x="41744" y="53978"/>
                    </a:lnTo>
                    <a:cubicBezTo>
                      <a:pt x="43494" y="55734"/>
                      <a:pt x="45789" y="56612"/>
                      <a:pt x="48084" y="56612"/>
                    </a:cubicBezTo>
                    <a:cubicBezTo>
                      <a:pt x="50379" y="56612"/>
                      <a:pt x="52674" y="55734"/>
                      <a:pt x="54424" y="53978"/>
                    </a:cubicBezTo>
                    <a:cubicBezTo>
                      <a:pt x="57936" y="50477"/>
                      <a:pt x="57936" y="44798"/>
                      <a:pt x="54424" y="41286"/>
                    </a:cubicBezTo>
                    <a:lnTo>
                      <a:pt x="61365" y="34356"/>
                    </a:lnTo>
                    <a:cubicBezTo>
                      <a:pt x="63151" y="32570"/>
                      <a:pt x="63151" y="29677"/>
                      <a:pt x="61365" y="27891"/>
                    </a:cubicBezTo>
                    <a:lnTo>
                      <a:pt x="34802" y="1340"/>
                    </a:lnTo>
                    <a:cubicBezTo>
                      <a:pt x="33910" y="447"/>
                      <a:pt x="32743" y="1"/>
                      <a:pt x="31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5" name="Google Shape;1415;p42"/>
            <p:cNvSpPr txBox="1"/>
            <p:nvPr/>
          </p:nvSpPr>
          <p:spPr>
            <a:xfrm>
              <a:off x="3875088" y="3501250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6" name="Google Shape;1416;p42"/>
          <p:cNvGrpSpPr/>
          <p:nvPr/>
        </p:nvGrpSpPr>
        <p:grpSpPr>
          <a:xfrm>
            <a:off x="6094613" y="2011627"/>
            <a:ext cx="2954150" cy="886564"/>
            <a:chOff x="5476725" y="1576992"/>
            <a:chExt cx="2954150" cy="886564"/>
          </a:xfrm>
        </p:grpSpPr>
        <p:grpSp>
          <p:nvGrpSpPr>
            <p:cNvPr id="1417" name="Google Shape;1417;p42"/>
            <p:cNvGrpSpPr/>
            <p:nvPr/>
          </p:nvGrpSpPr>
          <p:grpSpPr>
            <a:xfrm>
              <a:off x="6049713" y="1576992"/>
              <a:ext cx="2381162" cy="886564"/>
              <a:chOff x="6049713" y="1164913"/>
              <a:chExt cx="2381162" cy="886564"/>
            </a:xfrm>
          </p:grpSpPr>
          <p:sp>
            <p:nvSpPr>
              <p:cNvPr id="1418" name="Google Shape;1418;p42"/>
              <p:cNvSpPr txBox="1"/>
              <p:nvPr/>
            </p:nvSpPr>
            <p:spPr>
              <a:xfrm>
                <a:off x="6049713" y="1803629"/>
                <a:ext cx="2079600" cy="247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just"/>
                <a:r>
                  <a:rPr lang="en-US" dirty="0"/>
                  <a:t>For new data set you only need to check </a:t>
                </a:r>
                <a:r>
                  <a:rPr lang="en-US" dirty="0" smtClean="0"/>
                  <a:t>variables and change </a:t>
                </a:r>
                <a:r>
                  <a:rPr lang="en-US" dirty="0"/>
                  <a:t>the parameters</a:t>
                </a:r>
                <a:endParaRPr lang="en-US" dirty="0">
                  <a:sym typeface="Roboto"/>
                </a:endParaRPr>
              </a:p>
            </p:txBody>
          </p:sp>
          <p:sp>
            <p:nvSpPr>
              <p:cNvPr id="1419" name="Google Shape;1419;p42"/>
              <p:cNvSpPr txBox="1"/>
              <p:nvPr/>
            </p:nvSpPr>
            <p:spPr>
              <a:xfrm>
                <a:off x="6351275" y="1164913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GB" sz="1700" dirty="0">
                    <a:solidFill>
                      <a:schemeClr val="accent2">
                        <a:lumMod val="75000"/>
                      </a:schemeClr>
                    </a:solidFill>
                    <a:latin typeface="Fira Sans Extra Condensed Medium"/>
                    <a:ea typeface="Fira Sans Extra Condensed Medium"/>
                    <a:cs typeface="Fira Sans Extra Condensed Medium"/>
                  </a:rPr>
                  <a:t>Reproducibility</a:t>
                </a:r>
                <a:endParaRPr lang="en-GB" sz="1700" dirty="0">
                  <a:solidFill>
                    <a:schemeClr val="accent2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20" name="Google Shape;1420;p42"/>
            <p:cNvCxnSpPr/>
            <p:nvPr/>
          </p:nvCxnSpPr>
          <p:spPr>
            <a:xfrm rot="10800000">
              <a:off x="5476725" y="1592663"/>
              <a:ext cx="2859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1" name="Google Shape;1421;p42"/>
          <p:cNvGrpSpPr/>
          <p:nvPr/>
        </p:nvGrpSpPr>
        <p:grpSpPr>
          <a:xfrm>
            <a:off x="5147217" y="3907403"/>
            <a:ext cx="2560184" cy="1059622"/>
            <a:chOff x="6287578" y="3029140"/>
            <a:chExt cx="2140666" cy="1059622"/>
          </a:xfrm>
        </p:grpSpPr>
        <p:grpSp>
          <p:nvGrpSpPr>
            <p:cNvPr id="1422" name="Google Shape;1422;p42"/>
            <p:cNvGrpSpPr/>
            <p:nvPr/>
          </p:nvGrpSpPr>
          <p:grpSpPr>
            <a:xfrm>
              <a:off x="6348644" y="3075764"/>
              <a:ext cx="2079600" cy="1012998"/>
              <a:chOff x="6348644" y="2661067"/>
              <a:chExt cx="2079600" cy="1012998"/>
            </a:xfrm>
          </p:grpSpPr>
          <p:sp>
            <p:nvSpPr>
              <p:cNvPr id="1423" name="Google Shape;1423;p42"/>
              <p:cNvSpPr txBox="1"/>
              <p:nvPr/>
            </p:nvSpPr>
            <p:spPr>
              <a:xfrm>
                <a:off x="6348644" y="2946486"/>
                <a:ext cx="2079600" cy="727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just"/>
                <a:r>
                  <a:rPr lang="en-GB" dirty="0" smtClean="0"/>
                  <a:t>25-30 min compared to 5 days using the traditional process.</a:t>
                </a:r>
                <a:endParaRPr dirty="0">
                  <a:sym typeface="Roboto"/>
                </a:endParaRPr>
              </a:p>
            </p:txBody>
          </p:sp>
          <p:sp>
            <p:nvSpPr>
              <p:cNvPr id="1424" name="Google Shape;1424;p42"/>
              <p:cNvSpPr txBox="1"/>
              <p:nvPr/>
            </p:nvSpPr>
            <p:spPr>
              <a:xfrm>
                <a:off x="6348644" y="2661067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GB" sz="1700" dirty="0" smtClean="0">
                    <a:solidFill>
                      <a:schemeClr val="accent3">
                        <a:lumMod val="75000"/>
                      </a:schemeClr>
                    </a:solidFill>
                    <a:latin typeface="Fira Sans Extra Condensed Medium"/>
                    <a:ea typeface="Fira Sans Extra Condensed Medium"/>
                    <a:cs typeface="Fira Sans Extra Condensed Medium"/>
                  </a:rPr>
                  <a:t>Time efficiency</a:t>
                </a:r>
                <a:endParaRPr sz="1700" dirty="0">
                  <a:solidFill>
                    <a:schemeClr val="accent3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25" name="Google Shape;1425;p42"/>
            <p:cNvCxnSpPr/>
            <p:nvPr/>
          </p:nvCxnSpPr>
          <p:spPr>
            <a:xfrm rot="10800000">
              <a:off x="6287578" y="3029140"/>
              <a:ext cx="203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6" name="Google Shape;1426;p42"/>
          <p:cNvGrpSpPr/>
          <p:nvPr/>
        </p:nvGrpSpPr>
        <p:grpSpPr>
          <a:xfrm>
            <a:off x="604460" y="1249157"/>
            <a:ext cx="2126225" cy="1117070"/>
            <a:chOff x="715800" y="1585119"/>
            <a:chExt cx="2126225" cy="839268"/>
          </a:xfrm>
        </p:grpSpPr>
        <p:grpSp>
          <p:nvGrpSpPr>
            <p:cNvPr id="1427" name="Google Shape;1427;p42"/>
            <p:cNvGrpSpPr/>
            <p:nvPr/>
          </p:nvGrpSpPr>
          <p:grpSpPr>
            <a:xfrm>
              <a:off x="715800" y="1585119"/>
              <a:ext cx="2079600" cy="839268"/>
              <a:chOff x="715800" y="1999175"/>
              <a:chExt cx="2079600" cy="839268"/>
            </a:xfrm>
          </p:grpSpPr>
          <p:sp>
            <p:nvSpPr>
              <p:cNvPr id="1428" name="Google Shape;1428;p42"/>
              <p:cNvSpPr txBox="1"/>
              <p:nvPr/>
            </p:nvSpPr>
            <p:spPr>
              <a:xfrm>
                <a:off x="855429" y="2248343"/>
                <a:ext cx="1930318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-GB" dirty="0" smtClean="0">
                    <a:solidFill>
                      <a:schemeClr val="tx1"/>
                    </a:solidFill>
                  </a:rPr>
                  <a:t>for PCBS staff in R.</a:t>
                </a:r>
                <a:endParaRPr sz="12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29" name="Google Shape;1429;p42"/>
              <p:cNvSpPr txBox="1"/>
              <p:nvPr/>
            </p:nvSpPr>
            <p:spPr>
              <a:xfrm>
                <a:off x="715800" y="1999175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</a:pPr>
                <a:r>
                  <a:rPr lang="en-US" sz="1700" dirty="0" smtClean="0">
                    <a:solidFill>
                      <a:schemeClr val="accent1">
                        <a:lumMod val="75000"/>
                      </a:schemeClr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Enhancing capacity </a:t>
                </a:r>
                <a:r>
                  <a:rPr lang="en-US" sz="1700" dirty="0">
                    <a:solidFill>
                      <a:schemeClr val="accent1">
                        <a:lumMod val="75000"/>
                      </a:schemeClr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building</a:t>
                </a:r>
                <a:endParaRPr lang="en-US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430" name="Google Shape;1430;p42"/>
            <p:cNvCxnSpPr/>
            <p:nvPr/>
          </p:nvCxnSpPr>
          <p:spPr>
            <a:xfrm rot="10800000">
              <a:off x="807425" y="2418813"/>
              <a:ext cx="203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1" name="Google Shape;1431;p42"/>
          <p:cNvGrpSpPr/>
          <p:nvPr/>
        </p:nvGrpSpPr>
        <p:grpSpPr>
          <a:xfrm>
            <a:off x="731497" y="3129478"/>
            <a:ext cx="2984432" cy="1071722"/>
            <a:chOff x="706146" y="3225675"/>
            <a:chExt cx="2984432" cy="1071722"/>
          </a:xfrm>
        </p:grpSpPr>
        <p:grpSp>
          <p:nvGrpSpPr>
            <p:cNvPr id="1432" name="Google Shape;1432;p42"/>
            <p:cNvGrpSpPr/>
            <p:nvPr/>
          </p:nvGrpSpPr>
          <p:grpSpPr>
            <a:xfrm>
              <a:off x="706146" y="3225675"/>
              <a:ext cx="2434691" cy="862859"/>
              <a:chOff x="706146" y="3634450"/>
              <a:chExt cx="2434691" cy="862859"/>
            </a:xfrm>
          </p:grpSpPr>
          <p:sp>
            <p:nvSpPr>
              <p:cNvPr id="1433" name="Google Shape;1433;p42"/>
              <p:cNvSpPr txBox="1"/>
              <p:nvPr/>
            </p:nvSpPr>
            <p:spPr>
              <a:xfrm>
                <a:off x="706146" y="4074784"/>
                <a:ext cx="2434691" cy="422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just"/>
                <a:r>
                  <a:rPr lang="en-GB" dirty="0" smtClean="0"/>
                  <a:t>All the processing </a:t>
                </a:r>
                <a:r>
                  <a:rPr lang="en-GB" dirty="0"/>
                  <a:t>steps are written and then translated into codes using R.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34" name="Google Shape;1434;p42"/>
              <p:cNvSpPr txBox="1"/>
              <p:nvPr/>
            </p:nvSpPr>
            <p:spPr>
              <a:xfrm>
                <a:off x="715800" y="3634450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 smtClean="0">
                    <a:solidFill>
                      <a:schemeClr val="accent4">
                        <a:lumMod val="75000"/>
                      </a:schemeClr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Documintation</a:t>
                </a:r>
                <a:endParaRPr sz="1700" dirty="0">
                  <a:solidFill>
                    <a:schemeClr val="accent4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435" name="Google Shape;1435;p42"/>
            <p:cNvCxnSpPr/>
            <p:nvPr/>
          </p:nvCxnSpPr>
          <p:spPr>
            <a:xfrm rot="10800000">
              <a:off x="827378" y="4297397"/>
              <a:ext cx="2863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6" name="Google Shape;1436;p42"/>
          <p:cNvGrpSpPr/>
          <p:nvPr/>
        </p:nvGrpSpPr>
        <p:grpSpPr>
          <a:xfrm>
            <a:off x="5697312" y="3103833"/>
            <a:ext cx="224702" cy="277160"/>
            <a:chOff x="3330525" y="4399275"/>
            <a:chExt cx="390650" cy="481850"/>
          </a:xfrm>
        </p:grpSpPr>
        <p:sp>
          <p:nvSpPr>
            <p:cNvPr id="1437" name="Google Shape;1437;p4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53" name="Google Shape;1453;p42"/>
          <p:cNvGrpSpPr/>
          <p:nvPr/>
        </p:nvGrpSpPr>
        <p:grpSpPr>
          <a:xfrm>
            <a:off x="4022073" y="3927315"/>
            <a:ext cx="277146" cy="277146"/>
            <a:chOff x="2085525" y="4992125"/>
            <a:chExt cx="481825" cy="481825"/>
          </a:xfrm>
        </p:grpSpPr>
        <p:sp>
          <p:nvSpPr>
            <p:cNvPr id="1454" name="Google Shape;1454;p4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3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xfrm>
            <a:off x="630790" y="1773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next?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E973C-A3CB-F5F5-0A47-32E13E06BA2D}"/>
              </a:ext>
            </a:extLst>
          </p:cNvPr>
          <p:cNvSpPr txBox="1"/>
          <p:nvPr/>
        </p:nvSpPr>
        <p:spPr>
          <a:xfrm>
            <a:off x="630790" y="1390183"/>
            <a:ext cx="7056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Continuously improve our classification method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Explore hybrid (e.g., Fuzzy matching + LLMs) approaches, add more validation rules (e.g., utilize seller/buyer profiles), and consistently expand our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labeled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dataset with new data.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Aim to process VAT receipts using our new approach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monthly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rather than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annually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Incorporate this data source into our Business Intelligence Vision.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Seek more opportunities for cooperation with the ONS in different statistical areas.</a:t>
            </a:r>
          </a:p>
        </p:txBody>
      </p:sp>
    </p:spTree>
    <p:extLst>
      <p:ext uri="{BB962C8B-B14F-4D97-AF65-F5344CB8AC3E}">
        <p14:creationId xmlns:p14="http://schemas.microsoft.com/office/powerpoint/2010/main" val="386849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BAD325-21DF-4DD3-A695-AB4EE4C62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851660"/>
            <a:ext cx="7814220" cy="2468880"/>
          </a:xfrm>
          <a:prstGeom prst="rect">
            <a:avLst/>
          </a:prstGeom>
        </p:spPr>
      </p:pic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Step Towards Business Intelligence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B861877-AFE5-4CFD-BAC3-BF898F5B5BDD}"/>
              </a:ext>
            </a:extLst>
          </p:cNvPr>
          <p:cNvSpPr/>
          <p:nvPr/>
        </p:nvSpPr>
        <p:spPr>
          <a:xfrm>
            <a:off x="4686300" y="1976809"/>
            <a:ext cx="3409860" cy="365760"/>
          </a:xfrm>
          <a:prstGeom prst="rect">
            <a:avLst/>
          </a:prstGeom>
          <a:solidFill>
            <a:srgbClr val="E71224">
              <a:alpha val="0"/>
            </a:srgbClr>
          </a:solidFill>
          <a:ln w="63500">
            <a:solidFill>
              <a:srgbClr val="E71224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E712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8603E6-2651-D7B2-5053-72F280BA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32" y="1820971"/>
            <a:ext cx="311675" cy="3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C2ED5B-AA29-058F-79BB-9C07EB12A9CD}"/>
              </a:ext>
            </a:extLst>
          </p:cNvPr>
          <p:cNvSpPr txBox="1"/>
          <p:nvPr/>
        </p:nvSpPr>
        <p:spPr>
          <a:xfrm>
            <a:off x="4404234" y="1192939"/>
            <a:ext cx="214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ONS-PCBS Cooperation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549196-59E0-AF1D-117F-CD46C1A2B63F}"/>
              </a:ext>
            </a:extLst>
          </p:cNvPr>
          <p:cNvCxnSpPr>
            <a:cxnSpLocks/>
            <a:endCxn id="1026" idx="0"/>
          </p:cNvCxnSpPr>
          <p:nvPr/>
        </p:nvCxnSpPr>
        <p:spPr>
          <a:xfrm>
            <a:off x="5322570" y="1457093"/>
            <a:ext cx="0" cy="363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1D7F3D-A849-554E-7F85-E3C363E67CFF}"/>
              </a:ext>
            </a:extLst>
          </p:cNvPr>
          <p:cNvSpPr txBox="1"/>
          <p:nvPr/>
        </p:nvSpPr>
        <p:spPr>
          <a:xfrm>
            <a:off x="6203253" y="1192939"/>
            <a:ext cx="1015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Implemented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9B2FDC-93DB-2894-9DF2-F8AD8EE55A93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944037" y="1446855"/>
            <a:ext cx="766727" cy="399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80A08E-785F-3571-96B4-67A9C9477564}"/>
              </a:ext>
            </a:extLst>
          </p:cNvPr>
          <p:cNvCxnSpPr>
            <a:cxnSpLocks/>
          </p:cNvCxnSpPr>
          <p:nvPr/>
        </p:nvCxnSpPr>
        <p:spPr>
          <a:xfrm flipH="1">
            <a:off x="5036355" y="1485238"/>
            <a:ext cx="286214" cy="325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E9689720-A31F-C125-B945-EF7ED7B7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64" y="1820971"/>
            <a:ext cx="311675" cy="3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6879889-F44C-3910-E55A-3F86B0F9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51" y="1810733"/>
            <a:ext cx="311675" cy="3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1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44"/>
          <p:cNvGrpSpPr/>
          <p:nvPr/>
        </p:nvGrpSpPr>
        <p:grpSpPr>
          <a:xfrm>
            <a:off x="1139487" y="1234150"/>
            <a:ext cx="2117634" cy="3207864"/>
            <a:chOff x="710279" y="1228946"/>
            <a:chExt cx="2117634" cy="3207864"/>
          </a:xfrm>
        </p:grpSpPr>
        <p:sp>
          <p:nvSpPr>
            <p:cNvPr id="1494" name="Google Shape;1494;p44"/>
            <p:cNvSpPr/>
            <p:nvPr/>
          </p:nvSpPr>
          <p:spPr>
            <a:xfrm>
              <a:off x="710279" y="1228946"/>
              <a:ext cx="2013822" cy="3207864"/>
            </a:xfrm>
            <a:custGeom>
              <a:avLst/>
              <a:gdLst/>
              <a:ahLst/>
              <a:cxnLst/>
              <a:rect l="l" t="t" r="r" b="b"/>
              <a:pathLst>
                <a:path w="70903" h="112943" extrusionOk="0">
                  <a:moveTo>
                    <a:pt x="70902" y="0"/>
                  </a:moveTo>
                  <a:lnTo>
                    <a:pt x="1" y="48"/>
                  </a:lnTo>
                  <a:lnTo>
                    <a:pt x="35446" y="112943"/>
                  </a:lnTo>
                  <a:lnTo>
                    <a:pt x="709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1581412" y="4004343"/>
              <a:ext cx="670611" cy="431519"/>
            </a:xfrm>
            <a:custGeom>
              <a:avLst/>
              <a:gdLst/>
              <a:ahLst/>
              <a:cxnLst/>
              <a:rect l="l" t="t" r="r" b="b"/>
              <a:pathLst>
                <a:path w="23611" h="15193" extrusionOk="0">
                  <a:moveTo>
                    <a:pt x="0" y="0"/>
                  </a:moveTo>
                  <a:lnTo>
                    <a:pt x="4775" y="15193"/>
                  </a:lnTo>
                  <a:lnTo>
                    <a:pt x="16288" y="15193"/>
                  </a:lnTo>
                  <a:lnTo>
                    <a:pt x="23610" y="7597"/>
                  </a:lnTo>
                  <a:lnTo>
                    <a:pt x="164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1421449" y="3493857"/>
              <a:ext cx="902603" cy="431519"/>
            </a:xfrm>
            <a:custGeom>
              <a:avLst/>
              <a:gdLst/>
              <a:ahLst/>
              <a:cxnLst/>
              <a:rect l="l" t="t" r="r" b="b"/>
              <a:pathLst>
                <a:path w="31779" h="15193" extrusionOk="0">
                  <a:moveTo>
                    <a:pt x="1" y="0"/>
                  </a:moveTo>
                  <a:lnTo>
                    <a:pt x="4775" y="15193"/>
                  </a:lnTo>
                  <a:lnTo>
                    <a:pt x="24456" y="15193"/>
                  </a:lnTo>
                  <a:lnTo>
                    <a:pt x="31778" y="7596"/>
                  </a:lnTo>
                  <a:lnTo>
                    <a:pt x="246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260151" y="2982084"/>
              <a:ext cx="1174131" cy="431860"/>
            </a:xfrm>
            <a:custGeom>
              <a:avLst/>
              <a:gdLst/>
              <a:ahLst/>
              <a:cxnLst/>
              <a:rect l="l" t="t" r="r" b="b"/>
              <a:pathLst>
                <a:path w="41339" h="15205" extrusionOk="0">
                  <a:moveTo>
                    <a:pt x="0" y="0"/>
                  </a:moveTo>
                  <a:lnTo>
                    <a:pt x="4775" y="15204"/>
                  </a:lnTo>
                  <a:lnTo>
                    <a:pt x="34016" y="15204"/>
                  </a:lnTo>
                  <a:lnTo>
                    <a:pt x="41339" y="7608"/>
                  </a:lnTo>
                  <a:lnTo>
                    <a:pt x="34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1097831" y="2470623"/>
              <a:ext cx="1435888" cy="431548"/>
            </a:xfrm>
            <a:custGeom>
              <a:avLst/>
              <a:gdLst/>
              <a:ahLst/>
              <a:cxnLst/>
              <a:rect l="l" t="t" r="r" b="b"/>
              <a:pathLst>
                <a:path w="50555" h="15194" extrusionOk="0">
                  <a:moveTo>
                    <a:pt x="0" y="1"/>
                  </a:moveTo>
                  <a:lnTo>
                    <a:pt x="4775" y="15193"/>
                  </a:lnTo>
                  <a:lnTo>
                    <a:pt x="43232" y="15193"/>
                  </a:lnTo>
                  <a:lnTo>
                    <a:pt x="50554" y="7597"/>
                  </a:lnTo>
                  <a:lnTo>
                    <a:pt x="43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939913" y="1959162"/>
              <a:ext cx="1739540" cy="431548"/>
            </a:xfrm>
            <a:custGeom>
              <a:avLst/>
              <a:gdLst/>
              <a:ahLst/>
              <a:cxnLst/>
              <a:rect l="l" t="t" r="r" b="b"/>
              <a:pathLst>
                <a:path w="61246" h="15194" extrusionOk="0">
                  <a:moveTo>
                    <a:pt x="0" y="1"/>
                  </a:moveTo>
                  <a:lnTo>
                    <a:pt x="4774" y="15193"/>
                  </a:lnTo>
                  <a:lnTo>
                    <a:pt x="53923" y="15193"/>
                  </a:lnTo>
                  <a:lnTo>
                    <a:pt x="61246" y="7597"/>
                  </a:lnTo>
                  <a:lnTo>
                    <a:pt x="541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780291" y="1447740"/>
              <a:ext cx="2047621" cy="431519"/>
            </a:xfrm>
            <a:custGeom>
              <a:avLst/>
              <a:gdLst/>
              <a:ahLst/>
              <a:cxnLst/>
              <a:rect l="l" t="t" r="r" b="b"/>
              <a:pathLst>
                <a:path w="72093" h="15193" extrusionOk="0">
                  <a:moveTo>
                    <a:pt x="0" y="1"/>
                  </a:moveTo>
                  <a:lnTo>
                    <a:pt x="4775" y="15193"/>
                  </a:lnTo>
                  <a:lnTo>
                    <a:pt x="64770" y="15193"/>
                  </a:lnTo>
                  <a:lnTo>
                    <a:pt x="72093" y="7597"/>
                  </a:lnTo>
                  <a:lnTo>
                    <a:pt x="6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44"/>
          <p:cNvSpPr txBox="1"/>
          <p:nvPr/>
        </p:nvSpPr>
        <p:spPr>
          <a:xfrm>
            <a:off x="4159808" y="1378857"/>
            <a:ext cx="3967155" cy="50560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Introduction to the Data Science Initiative in Palestine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6" name="Google Shape;1506;p44"/>
          <p:cNvSpPr txBox="1"/>
          <p:nvPr/>
        </p:nvSpPr>
        <p:spPr>
          <a:xfrm>
            <a:off x="4159808" y="1972161"/>
            <a:ext cx="3967155" cy="3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Concepts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0" name="Google Shape;1510;p44"/>
          <p:cNvSpPr txBox="1"/>
          <p:nvPr/>
        </p:nvSpPr>
        <p:spPr>
          <a:xfrm>
            <a:off x="4159808" y="2483482"/>
            <a:ext cx="3967155" cy="3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 Aspects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4" name="Google Shape;1514;p44"/>
          <p:cNvSpPr txBox="1"/>
          <p:nvPr/>
        </p:nvSpPr>
        <p:spPr>
          <a:xfrm>
            <a:off x="4159808" y="2994802"/>
            <a:ext cx="3967155" cy="3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 Stages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8" name="Google Shape;1518;p44"/>
          <p:cNvSpPr txBox="1"/>
          <p:nvPr/>
        </p:nvSpPr>
        <p:spPr>
          <a:xfrm>
            <a:off x="4159808" y="3506123"/>
            <a:ext cx="3967155" cy="3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 Significancy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2" name="Google Shape;1522;p44"/>
          <p:cNvSpPr txBox="1"/>
          <p:nvPr/>
        </p:nvSpPr>
        <p:spPr>
          <a:xfrm>
            <a:off x="4159808" y="4017443"/>
            <a:ext cx="3967155" cy="3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Future Plans</a:t>
            </a:r>
            <a:endParaRPr sz="1700" dirty="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" name="Google Shape;347;p29"/>
          <p:cNvSpPr txBox="1">
            <a:spLocks/>
          </p:cNvSpPr>
          <p:nvPr/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1561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xfrm>
            <a:off x="630790" y="1773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Step Towards Business Intelligence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business intelligence platform&#10;&#10;Description automatically generated">
            <a:extLst>
              <a:ext uri="{FF2B5EF4-FFF2-40B4-BE49-F238E27FC236}">
                <a16:creationId xmlns:a16="http://schemas.microsoft.com/office/drawing/2014/main" id="{FB54B436-FA9F-A5D5-22FF-3927D22D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72" y="903727"/>
            <a:ext cx="5572435" cy="40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586673">
            <a:off x="2175030" y="444911"/>
            <a:ext cx="4331854" cy="1091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Don't be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behind; stay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and vigilant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1" y="2713965"/>
            <a:ext cx="3657477" cy="1908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392" cy="11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33"/>
          <p:cNvGrpSpPr/>
          <p:nvPr/>
        </p:nvGrpSpPr>
        <p:grpSpPr>
          <a:xfrm>
            <a:off x="5149888" y="1565533"/>
            <a:ext cx="332019" cy="310788"/>
            <a:chOff x="6577238" y="2457221"/>
            <a:chExt cx="332019" cy="310788"/>
          </a:xfrm>
        </p:grpSpPr>
        <p:sp>
          <p:nvSpPr>
            <p:cNvPr id="985" name="Google Shape;985;p33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3"/>
          <p:cNvSpPr/>
          <p:nvPr/>
        </p:nvSpPr>
        <p:spPr>
          <a:xfrm>
            <a:off x="3636393" y="3782792"/>
            <a:ext cx="354363" cy="324093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76;p33"/>
          <p:cNvSpPr/>
          <p:nvPr/>
        </p:nvSpPr>
        <p:spPr>
          <a:xfrm>
            <a:off x="503853" y="1350200"/>
            <a:ext cx="8276253" cy="1533044"/>
          </a:xfrm>
          <a:custGeom>
            <a:avLst/>
            <a:gdLst/>
            <a:ahLst/>
            <a:cxnLst/>
            <a:rect l="l" t="t" r="r" b="b"/>
            <a:pathLst>
              <a:path w="109943" h="27302" extrusionOk="0">
                <a:moveTo>
                  <a:pt x="4501" y="1"/>
                </a:moveTo>
                <a:lnTo>
                  <a:pt x="0" y="13657"/>
                </a:lnTo>
                <a:lnTo>
                  <a:pt x="4501" y="27302"/>
                </a:lnTo>
                <a:lnTo>
                  <a:pt x="109943" y="27302"/>
                </a:lnTo>
                <a:lnTo>
                  <a:pt x="105442" y="13657"/>
                </a:lnTo>
                <a:lnTo>
                  <a:pt x="109943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ctr" defTabSz="685800">
              <a:lnSpc>
                <a:spcPct val="90000"/>
              </a:lnSpc>
              <a:buClrTx/>
              <a:buSzPts val="1100"/>
            </a:pP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Fira Sans Extra Condensed Medium"/>
              </a:rPr>
              <a:t>T</a:t>
            </a:r>
            <a:r>
              <a:rPr lang="en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Fira Sans Extra Condensed Medium"/>
              </a:rPr>
              <a:t>hank </a:t>
            </a:r>
            <a:r>
              <a:rPr lang="en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Fira Sans Extra Condensed Medium"/>
              </a:rPr>
              <a:t>you,,,</a:t>
            </a:r>
            <a:endParaRPr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7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october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57" y="4800"/>
            <a:ext cx="2837544" cy="18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72" y="1995055"/>
            <a:ext cx="8900099" cy="31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894"/>
            <a:ext cx="3033486" cy="180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42" y="157938"/>
            <a:ext cx="1418544" cy="94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35" y="25894"/>
            <a:ext cx="2133367" cy="11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undraising Training: Migration, Refugees &amp; Asylum Seekers Projects - Green  European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7161" cy="11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978953" y="188041"/>
            <a:ext cx="2252513" cy="9379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certificate in Data Science, Harvardx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89564" y="361452"/>
            <a:ext cx="1252431" cy="764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93235" y="0"/>
            <a:ext cx="2850765" cy="1132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applications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64" y="1274618"/>
            <a:ext cx="4608975" cy="39669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082" y="3351359"/>
            <a:ext cx="1780186" cy="74987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14228" y="3258110"/>
            <a:ext cx="1998616" cy="110308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List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1065" y="2965039"/>
            <a:ext cx="1319244" cy="837720"/>
            <a:chOff x="149290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149290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18"/>
            <p:cNvSpPr/>
            <p:nvPr/>
          </p:nvSpPr>
          <p:spPr>
            <a:xfrm>
              <a:off x="173826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latin typeface="Times New Roman" pitchFamily="18" charset="0"/>
                  <a:cs typeface="Times New Roman" pitchFamily="18" charset="0"/>
                </a:rPr>
                <a:t>International </a:t>
              </a:r>
              <a:r>
                <a:rPr lang="en-US" sz="1700" kern="1200" dirty="0" err="1" smtClean="0">
                  <a:latin typeface="Times New Roman" pitchFamily="18" charset="0"/>
                  <a:cs typeface="Times New Roman" pitchFamily="18" charset="0"/>
                </a:rPr>
                <a:t>Ogr</a:t>
              </a:r>
              <a:r>
                <a:rPr lang="en-US" sz="1700" kern="1200" dirty="0" smtClean="0">
                  <a:latin typeface="Times New Roman" pitchFamily="18" charset="0"/>
                  <a:cs typeface="Times New Roman" pitchFamily="18" charset="0"/>
                </a:rPr>
                <a:t>&amp; Associations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414482" y="404718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561065" y="4186440"/>
            <a:ext cx="1319244" cy="837720"/>
            <a:chOff x="149290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149290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21"/>
            <p:cNvSpPr/>
            <p:nvPr/>
          </p:nvSpPr>
          <p:spPr>
            <a:xfrm>
              <a:off x="173826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dirty="0" smtClean="0">
                  <a:latin typeface="Times New Roman" pitchFamily="18" charset="0"/>
                  <a:cs typeface="Times New Roman" pitchFamily="18" charset="0"/>
                </a:rPr>
                <a:t>21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026891" y="404718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3173474" y="4186440"/>
            <a:ext cx="1319244" cy="837720"/>
            <a:chOff x="1761699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1761699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27"/>
            <p:cNvSpPr/>
            <p:nvPr/>
          </p:nvSpPr>
          <p:spPr>
            <a:xfrm>
              <a:off x="1786235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dirty="0" smtClean="0">
                  <a:latin typeface="Times New Roman" pitchFamily="18" charset="0"/>
                  <a:cs typeface="Times New Roman" pitchFamily="18" charset="0"/>
                </a:rPr>
                <a:t>78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5884" y="2965039"/>
            <a:ext cx="1319244" cy="837720"/>
            <a:chOff x="3374109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3374109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30"/>
            <p:cNvSpPr/>
            <p:nvPr/>
          </p:nvSpPr>
          <p:spPr>
            <a:xfrm>
              <a:off x="3398645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latin typeface="Times New Roman" pitchFamily="18" charset="0"/>
                  <a:cs typeface="Times New Roman" pitchFamily="18" charset="0"/>
                </a:rPr>
                <a:t>Unemployed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639301" y="404718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4785884" y="4186440"/>
            <a:ext cx="1319244" cy="837720"/>
            <a:chOff x="3374109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3374109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33"/>
            <p:cNvSpPr/>
            <p:nvPr/>
          </p:nvSpPr>
          <p:spPr>
            <a:xfrm>
              <a:off x="3398645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>
                  <a:latin typeface="Times New Roman" pitchFamily="18" charset="0"/>
                  <a:cs typeface="Times New Roman" pitchFamily="18" charset="0"/>
                </a:rPr>
                <a:t>507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251711" y="282578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6398293" y="2965039"/>
            <a:ext cx="1319244" cy="837720"/>
            <a:chOff x="4986518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4986518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36"/>
            <p:cNvSpPr/>
            <p:nvPr/>
          </p:nvSpPr>
          <p:spPr>
            <a:xfrm>
              <a:off x="5011054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Private sec.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6251711" y="404718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/>
          <p:cNvGrpSpPr/>
          <p:nvPr/>
        </p:nvGrpSpPr>
        <p:grpSpPr>
          <a:xfrm>
            <a:off x="6398293" y="4186440"/>
            <a:ext cx="1319244" cy="837720"/>
            <a:chOff x="4986518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4986518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39"/>
            <p:cNvSpPr/>
            <p:nvPr/>
          </p:nvSpPr>
          <p:spPr>
            <a:xfrm>
              <a:off x="5011054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smtClean="0">
                  <a:latin typeface="Times New Roman" pitchFamily="18" charset="0"/>
                  <a:cs typeface="Times New Roman" pitchFamily="18" charset="0"/>
                </a:rPr>
                <a:t>145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10703" y="2965039"/>
            <a:ext cx="1319244" cy="837720"/>
            <a:chOff x="6598928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6598928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2"/>
            <p:cNvSpPr/>
            <p:nvPr/>
          </p:nvSpPr>
          <p:spPr>
            <a:xfrm>
              <a:off x="6623464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Gov. Emp.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7960373" y="3938902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oup 33"/>
          <p:cNvGrpSpPr/>
          <p:nvPr/>
        </p:nvGrpSpPr>
        <p:grpSpPr>
          <a:xfrm>
            <a:off x="8010703" y="4186440"/>
            <a:ext cx="1319244" cy="837720"/>
            <a:chOff x="6598928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6598928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45"/>
            <p:cNvSpPr/>
            <p:nvPr/>
          </p:nvSpPr>
          <p:spPr>
            <a:xfrm>
              <a:off x="6623464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dirty="0" smtClean="0">
                  <a:latin typeface="Times New Roman" pitchFamily="18" charset="0"/>
                  <a:cs typeface="Times New Roman" pitchFamily="18" charset="0"/>
                </a:rPr>
                <a:t>138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Straight Connector 4"/>
          <p:cNvSpPr/>
          <p:nvPr/>
        </p:nvSpPr>
        <p:spPr>
          <a:xfrm>
            <a:off x="5293066" y="2117320"/>
            <a:ext cx="3230676" cy="708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86250"/>
                </a:lnTo>
                <a:lnTo>
                  <a:pt x="3230676" y="586250"/>
                </a:lnTo>
                <a:lnTo>
                  <a:pt x="3230676" y="708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Straight Connector 6"/>
          <p:cNvSpPr/>
          <p:nvPr/>
        </p:nvSpPr>
        <p:spPr>
          <a:xfrm>
            <a:off x="5293066" y="2117319"/>
            <a:ext cx="1618267" cy="708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86250"/>
                </a:lnTo>
                <a:lnTo>
                  <a:pt x="1618267" y="586250"/>
                </a:lnTo>
                <a:lnTo>
                  <a:pt x="1618267" y="708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Straight Connector 12"/>
          <p:cNvSpPr/>
          <p:nvPr/>
        </p:nvSpPr>
        <p:spPr>
          <a:xfrm>
            <a:off x="2074104" y="2117318"/>
            <a:ext cx="3218961" cy="708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18961" y="0"/>
                </a:moveTo>
                <a:lnTo>
                  <a:pt x="3218961" y="586250"/>
                </a:lnTo>
                <a:lnTo>
                  <a:pt x="0" y="586250"/>
                </a:lnTo>
                <a:lnTo>
                  <a:pt x="0" y="708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ounded Rectangle 39"/>
          <p:cNvSpPr/>
          <p:nvPr/>
        </p:nvSpPr>
        <p:spPr>
          <a:xfrm>
            <a:off x="2131384" y="166861"/>
            <a:ext cx="5308999" cy="195045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2631391" y="380233"/>
            <a:ext cx="5053263" cy="1668606"/>
            <a:chOff x="1872209" y="719294"/>
            <a:chExt cx="4311329" cy="1152912"/>
          </a:xfrm>
          <a:solidFill>
            <a:schemeClr val="bg1">
              <a:lumMod val="95000"/>
            </a:schemeClr>
          </a:solidFill>
        </p:grpSpPr>
        <p:sp>
          <p:nvSpPr>
            <p:cNvPr id="42" name="Rounded Rectangle 41"/>
            <p:cNvSpPr/>
            <p:nvPr/>
          </p:nvSpPr>
          <p:spPr>
            <a:xfrm>
              <a:off x="1872209" y="719294"/>
              <a:ext cx="4311329" cy="11529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5"/>
            <p:cNvSpPr/>
            <p:nvPr/>
          </p:nvSpPr>
          <p:spPr>
            <a:xfrm>
              <a:off x="1905977" y="753062"/>
              <a:ext cx="4243793" cy="10853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applicants list by sector</a:t>
              </a:r>
            </a:p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>
                  <a:latin typeface="Simplified Arabic" pitchFamily="18" charset="-78"/>
                  <a:cs typeface="Simplified Arabic" pitchFamily="18" charset="-78"/>
                </a:rPr>
                <a:t>889</a:t>
              </a:r>
              <a:endParaRPr lang="ar-SA" sz="2000" b="1" kern="1200" dirty="0">
                <a:latin typeface="Simplified Arabic" pitchFamily="18" charset="-78"/>
                <a:cs typeface="Simplified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0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5849" y="280202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14268" y="2941279"/>
            <a:ext cx="1612409" cy="837720"/>
            <a:chOff x="149290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149290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ounded Rectangle 18"/>
            <p:cNvSpPr/>
            <p:nvPr/>
          </p:nvSpPr>
          <p:spPr>
            <a:xfrm>
              <a:off x="173826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latin typeface="Times New Roman" pitchFamily="18" charset="0"/>
                  <a:cs typeface="Times New Roman" pitchFamily="18" charset="0"/>
                </a:rPr>
                <a:t>International Org.&amp; Associations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14268" y="402342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0851" y="4162680"/>
            <a:ext cx="1319244" cy="837720"/>
            <a:chOff x="149290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149290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ounded Rectangle 21"/>
            <p:cNvSpPr/>
            <p:nvPr/>
          </p:nvSpPr>
          <p:spPr>
            <a:xfrm>
              <a:off x="173826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dirty="0" smtClean="0">
                  <a:latin typeface="Times New Roman" pitchFamily="18" charset="0"/>
                  <a:cs typeface="Times New Roman" pitchFamily="18" charset="0"/>
                </a:rPr>
                <a:t>21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26677" y="402342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73260" y="4162680"/>
            <a:ext cx="1319244" cy="837720"/>
            <a:chOff x="1761699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1761699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ounded Rectangle 27"/>
            <p:cNvSpPr/>
            <p:nvPr/>
          </p:nvSpPr>
          <p:spPr>
            <a:xfrm>
              <a:off x="1786235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dirty="0" smtClean="0">
                  <a:latin typeface="Times New Roman" pitchFamily="18" charset="0"/>
                  <a:cs typeface="Times New Roman" pitchFamily="18" charset="0"/>
                </a:rPr>
                <a:t>78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5670" y="2941279"/>
            <a:ext cx="1319244" cy="837720"/>
            <a:chOff x="3374109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374109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30"/>
            <p:cNvSpPr/>
            <p:nvPr/>
          </p:nvSpPr>
          <p:spPr>
            <a:xfrm>
              <a:off x="3398645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latin typeface="Times New Roman" pitchFamily="18" charset="0"/>
                  <a:cs typeface="Times New Roman" pitchFamily="18" charset="0"/>
                </a:rPr>
                <a:t>Unemployed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39087" y="402342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85670" y="4162680"/>
            <a:ext cx="1319244" cy="837720"/>
            <a:chOff x="3374109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3374109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8645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>
                  <a:latin typeface="Times New Roman" pitchFamily="18" charset="0"/>
                  <a:cs typeface="Times New Roman" pitchFamily="18" charset="0"/>
                </a:rPr>
                <a:t>507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451497" y="280202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98079" y="2941279"/>
            <a:ext cx="1319244" cy="837720"/>
            <a:chOff x="4986518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4986518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ounded Rectangle 36"/>
            <p:cNvSpPr/>
            <p:nvPr/>
          </p:nvSpPr>
          <p:spPr>
            <a:xfrm>
              <a:off x="5011054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Private sec.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451497" y="4023426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598079" y="4162680"/>
            <a:ext cx="1319244" cy="837720"/>
            <a:chOff x="4986518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4986518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ounded Rectangle 39"/>
            <p:cNvSpPr/>
            <p:nvPr/>
          </p:nvSpPr>
          <p:spPr>
            <a:xfrm>
              <a:off x="5011054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smtClean="0">
                  <a:latin typeface="Times New Roman" pitchFamily="18" charset="0"/>
                  <a:cs typeface="Times New Roman" pitchFamily="18" charset="0"/>
                </a:rPr>
                <a:t>145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10489" y="2941279"/>
            <a:ext cx="1319244" cy="837720"/>
            <a:chOff x="6598928" y="2580670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6598928" y="2580670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ounded Rectangle 42"/>
            <p:cNvSpPr/>
            <p:nvPr/>
          </p:nvSpPr>
          <p:spPr>
            <a:xfrm>
              <a:off x="6623464" y="2605206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Gov. Emp.</a:t>
              </a:r>
              <a:endParaRPr lang="ar-SA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7160159" y="3915142"/>
            <a:ext cx="1319244" cy="8377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210489" y="4162680"/>
            <a:ext cx="1319244" cy="837720"/>
            <a:chOff x="6598928" y="3802071"/>
            <a:chExt cx="1319244" cy="837720"/>
          </a:xfrm>
          <a:solidFill>
            <a:schemeClr val="accent5">
              <a:lumMod val="20000"/>
              <a:lumOff val="80000"/>
              <a:alpha val="95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6598928" y="3802071"/>
              <a:ext cx="1319244" cy="8377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ounded Rectangle 45"/>
            <p:cNvSpPr/>
            <p:nvPr/>
          </p:nvSpPr>
          <p:spPr>
            <a:xfrm>
              <a:off x="6623464" y="3826607"/>
              <a:ext cx="1270172" cy="788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700" kern="1200" dirty="0" smtClean="0">
                  <a:latin typeface="Times New Roman" pitchFamily="18" charset="0"/>
                  <a:cs typeface="Times New Roman" pitchFamily="18" charset="0"/>
                </a:rPr>
                <a:t>138</a:t>
              </a:r>
              <a:endParaRPr lang="ar-SA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Straight Connector 4"/>
          <p:cNvSpPr/>
          <p:nvPr/>
        </p:nvSpPr>
        <p:spPr>
          <a:xfrm>
            <a:off x="4492852" y="2093560"/>
            <a:ext cx="3230676" cy="708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86250"/>
                </a:lnTo>
                <a:lnTo>
                  <a:pt x="3230676" y="586250"/>
                </a:lnTo>
                <a:lnTo>
                  <a:pt x="3230676" y="708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Straight Connector 6"/>
          <p:cNvSpPr/>
          <p:nvPr/>
        </p:nvSpPr>
        <p:spPr>
          <a:xfrm>
            <a:off x="4492852" y="2093559"/>
            <a:ext cx="1618267" cy="708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86250"/>
                </a:lnTo>
                <a:lnTo>
                  <a:pt x="1618267" y="586250"/>
                </a:lnTo>
                <a:lnTo>
                  <a:pt x="1618267" y="708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Straight Connector 12"/>
          <p:cNvSpPr/>
          <p:nvPr/>
        </p:nvSpPr>
        <p:spPr>
          <a:xfrm>
            <a:off x="1273890" y="2093558"/>
            <a:ext cx="3218961" cy="708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18961" y="0"/>
                </a:moveTo>
                <a:lnTo>
                  <a:pt x="3218961" y="586250"/>
                </a:lnTo>
                <a:lnTo>
                  <a:pt x="0" y="586250"/>
                </a:lnTo>
                <a:lnTo>
                  <a:pt x="0" y="708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331170" y="143101"/>
            <a:ext cx="5308999" cy="195045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31177" y="356473"/>
            <a:ext cx="5053263" cy="1668606"/>
            <a:chOff x="1872209" y="719294"/>
            <a:chExt cx="4311329" cy="1152912"/>
          </a:xfrm>
          <a:solidFill>
            <a:schemeClr val="bg1">
              <a:lumMod val="95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1872209" y="719294"/>
              <a:ext cx="4311329" cy="11529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ounded Rectangle 15"/>
            <p:cNvSpPr/>
            <p:nvPr/>
          </p:nvSpPr>
          <p:spPr>
            <a:xfrm>
              <a:off x="1905977" y="753062"/>
              <a:ext cx="4243793" cy="10853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applicants list by sector</a:t>
              </a:r>
            </a:p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>
                  <a:latin typeface="Simplified Arabic" pitchFamily="18" charset="-78"/>
                  <a:cs typeface="Simplified Arabic" pitchFamily="18" charset="-78"/>
                </a:rPr>
                <a:t>889</a:t>
              </a:r>
              <a:endParaRPr lang="ar-SA" sz="2000" b="1" kern="1200" dirty="0">
                <a:latin typeface="Simplified Arabic" pitchFamily="18" charset="-78"/>
                <a:cs typeface="Simplified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2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body" idx="1"/>
          </p:nvPr>
        </p:nvSpPr>
        <p:spPr>
          <a:xfrm>
            <a:off x="531458" y="1189254"/>
            <a:ext cx="3906518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3057889" y="84646"/>
            <a:ext cx="356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33" y="842665"/>
            <a:ext cx="4306586" cy="273826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19576" y="4523367"/>
            <a:ext cx="4578434" cy="525328"/>
            <a:chOff x="0" y="76200"/>
            <a:chExt cx="6685739" cy="535305"/>
          </a:xfrm>
        </p:grpSpPr>
        <p:pic>
          <p:nvPicPr>
            <p:cNvPr id="13" name="Picture 12" descr="Urban Analytics Data Dive | The Alan Turing Institut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1914525" cy="525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8119" y="76200"/>
              <a:ext cx="2547620" cy="4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881;p31"/>
          <p:cNvSpPr txBox="1"/>
          <p:nvPr/>
        </p:nvSpPr>
        <p:spPr>
          <a:xfrm>
            <a:off x="2677213" y="1722900"/>
            <a:ext cx="1711200" cy="2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GDDS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" name="Google Shape;885;p31"/>
          <p:cNvSpPr txBox="1"/>
          <p:nvPr/>
        </p:nvSpPr>
        <p:spPr>
          <a:xfrm>
            <a:off x="2677213" y="2178338"/>
            <a:ext cx="1711200" cy="2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SDDS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885;p31"/>
          <p:cNvSpPr txBox="1"/>
          <p:nvPr/>
        </p:nvSpPr>
        <p:spPr>
          <a:xfrm>
            <a:off x="2322907" y="4185423"/>
            <a:ext cx="1711200" cy="2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SDDS</a:t>
            </a:r>
            <a:endParaRPr sz="16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13" y="3850030"/>
            <a:ext cx="4578435" cy="515144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129587" y="914337"/>
            <a:ext cx="4308389" cy="2709666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kern="1200" dirty="0">
                <a:solidFill>
                  <a:schemeClr val="bg1"/>
                </a:solidFill>
              </a:rPr>
              <a:t>The automation of trade statistics is one of the main topics of the </a:t>
            </a:r>
            <a:r>
              <a:rPr lang="en-US" sz="2000" kern="1200" dirty="0" err="1">
                <a:solidFill>
                  <a:schemeClr val="bg1"/>
                </a:solidFill>
              </a:rPr>
              <a:t>MoU</a:t>
            </a:r>
            <a:r>
              <a:rPr lang="en-US" sz="2000" kern="1200" dirty="0">
                <a:solidFill>
                  <a:schemeClr val="bg1"/>
                </a:solidFill>
              </a:rPr>
              <a:t> signed between PCBS, ONS, and Data Science Campus where it was agreed to start the automation process with one of the biggest data sources for trade statistics which is customs.</a:t>
            </a:r>
            <a:endParaRPr lang="en-US" sz="2000" kern="1200" dirty="0">
              <a:solidFill>
                <a:schemeClr val="bg1"/>
              </a:solidFill>
              <a:sym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1" y="3784694"/>
            <a:ext cx="3569639" cy="1358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545633" cy="5143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/>
            <a:r>
              <a:rPr lang="en-US" b="0" dirty="0"/>
              <a:t/>
            </a:r>
            <a:br>
              <a:rPr lang="en-US" b="0" dirty="0"/>
            </a:br>
            <a:endParaRPr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2" name="Google Shape;830;p30"/>
          <p:cNvGrpSpPr/>
          <p:nvPr/>
        </p:nvGrpSpPr>
        <p:grpSpPr>
          <a:xfrm>
            <a:off x="121298" y="580775"/>
            <a:ext cx="8317308" cy="4000611"/>
            <a:chOff x="-723772" y="621043"/>
            <a:chExt cx="1557615" cy="3621684"/>
          </a:xfrm>
        </p:grpSpPr>
        <p:sp>
          <p:nvSpPr>
            <p:cNvPr id="33" name="Google Shape;831;p30"/>
            <p:cNvSpPr/>
            <p:nvPr/>
          </p:nvSpPr>
          <p:spPr>
            <a:xfrm>
              <a:off x="-723763" y="621043"/>
              <a:ext cx="1557600" cy="3146393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"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Custom declarations" as one of the biggest data sources was chosen as a pilot within the automation process. The file requires five working days due to the large number of rows</a:t>
              </a:r>
              <a:b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The usually applied procedure in dealing with is based on Excel and Access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databases.</a:t>
              </a:r>
              <a:endParaRPr sz="24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  <a:sym typeface="Roboto"/>
              </a:endParaRPr>
            </a:p>
          </p:txBody>
        </p:sp>
        <p:sp>
          <p:nvSpPr>
            <p:cNvPr id="34" name="Google Shape;834;p30"/>
            <p:cNvSpPr/>
            <p:nvPr/>
          </p:nvSpPr>
          <p:spPr>
            <a:xfrm rot="10800000">
              <a:off x="-723763" y="3935153"/>
              <a:ext cx="1557606" cy="30757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5;p30"/>
            <p:cNvSpPr/>
            <p:nvPr/>
          </p:nvSpPr>
          <p:spPr>
            <a:xfrm>
              <a:off x="-723772" y="3777571"/>
              <a:ext cx="1557600" cy="15781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 flipH="1">
            <a:off x="2106900" y="1131921"/>
            <a:ext cx="2163900" cy="356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>
              <a:buSzPts val="2800"/>
            </a:pP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RAP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5" name="Google Shape;395;p34"/>
          <p:cNvSpPr txBox="1">
            <a:spLocks noGrp="1"/>
          </p:cNvSpPr>
          <p:nvPr>
            <p:ph type="ctrTitle" idx="2"/>
          </p:nvPr>
        </p:nvSpPr>
        <p:spPr>
          <a:xfrm flipH="1">
            <a:off x="4856025" y="1161396"/>
            <a:ext cx="21639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algn="l">
              <a:buSzPts val="2800"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Repository</a:t>
            </a:r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" sz="2400" dirty="0">
                <a:solidFill>
                  <a:schemeClr val="dk2"/>
                </a:solidFill>
              </a:rPr>
              <a:t>       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396" name="Google Shape;396;p34"/>
          <p:cNvSpPr txBox="1">
            <a:spLocks noGrp="1"/>
          </p:cNvSpPr>
          <p:nvPr>
            <p:ph type="subTitle" idx="1"/>
          </p:nvPr>
        </p:nvSpPr>
        <p:spPr>
          <a:xfrm flipH="1">
            <a:off x="4724435" y="1707636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It contains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all of your project's files, revision history, and collaborator discussion.</a:t>
            </a:r>
            <a:endParaRPr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7" name="Google Shape;397;p34"/>
          <p:cNvSpPr txBox="1">
            <a:spLocks noGrp="1"/>
          </p:cNvSpPr>
          <p:nvPr>
            <p:ph type="ctrTitle" idx="3"/>
          </p:nvPr>
        </p:nvSpPr>
        <p:spPr>
          <a:xfrm flipH="1">
            <a:off x="2266000" y="3182847"/>
            <a:ext cx="2163900" cy="35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>
              <a:buSzPts val="2800"/>
            </a:pPr>
            <a:r>
              <a:rPr lang="en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GitHub</a:t>
            </a:r>
            <a:endParaRPr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8" name="Google Shape;398;p34"/>
          <p:cNvSpPr txBox="1">
            <a:spLocks noGrp="1"/>
          </p:cNvSpPr>
          <p:nvPr>
            <p:ph type="subTitle" idx="4"/>
          </p:nvPr>
        </p:nvSpPr>
        <p:spPr>
          <a:xfrm flipH="1">
            <a:off x="2235078" y="3623260"/>
            <a:ext cx="2163900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/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 AI-powered developer platform that allows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create, store, and manage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codes.</a:t>
            </a:r>
            <a:endParaRPr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" name="Google Shape;399;p34"/>
          <p:cNvSpPr txBox="1">
            <a:spLocks noGrp="1"/>
          </p:cNvSpPr>
          <p:nvPr>
            <p:ph type="ctrTitle" idx="5"/>
          </p:nvPr>
        </p:nvSpPr>
        <p:spPr>
          <a:xfrm flipH="1">
            <a:off x="4706267" y="3143833"/>
            <a:ext cx="21639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algn="l">
              <a:buSzPts val="2800"/>
            </a:pPr>
            <a:r>
              <a:rPr lang="en" sz="2000" b="1" dirty="0">
                <a:solidFill>
                  <a:schemeClr val="accent4">
                    <a:lumMod val="75000"/>
                  </a:schemeClr>
                </a:solidFill>
              </a:rPr>
              <a:t>Synthetic data</a:t>
            </a:r>
            <a:endParaRPr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0" name="Google Shape;400;p34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/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sym typeface="Arial"/>
              </a:rPr>
              <a:t>Is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sym typeface="Arial"/>
              </a:rPr>
              <a:t>any data that is generated rather than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sym typeface="Arial"/>
              </a:rPr>
              <a:t>observed confidential data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sym typeface="Arial"/>
              </a:rPr>
              <a:t>.</a:t>
            </a:r>
            <a:endParaRPr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</a:rPr>
              <a:t>ecurring terms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4" name="Google Shape;414;p34"/>
          <p:cNvSpPr txBox="1">
            <a:spLocks noGrp="1"/>
          </p:cNvSpPr>
          <p:nvPr>
            <p:ph type="subTitle" idx="8"/>
          </p:nvPr>
        </p:nvSpPr>
        <p:spPr>
          <a:xfrm flipH="1">
            <a:off x="2165834" y="1659532"/>
            <a:ext cx="2430909" cy="413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indent="0"/>
            <a:r>
              <a:rPr lang="en-GB" sz="180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Standard tools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sym typeface="Arial"/>
              </a:rPr>
              <a:t>to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make sure our analysis is reproducible,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sym typeface="Arial"/>
              </a:rPr>
              <a:t>improve quality &amp; efficiency.</a:t>
            </a:r>
            <a:endParaRPr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7" name="Google Shape;387;p34"/>
          <p:cNvSpPr/>
          <p:nvPr/>
        </p:nvSpPr>
        <p:spPr>
          <a:xfrm flipH="1">
            <a:off x="7903705" y="1829925"/>
            <a:ext cx="407895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4"/>
          <p:cNvSpPr/>
          <p:nvPr/>
        </p:nvSpPr>
        <p:spPr>
          <a:xfrm flipH="1">
            <a:off x="1187626" y="3498350"/>
            <a:ext cx="21840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4"/>
          <p:cNvSpPr/>
          <p:nvPr/>
        </p:nvSpPr>
        <p:spPr>
          <a:xfrm flipH="1">
            <a:off x="1082114" y="2126750"/>
            <a:ext cx="323913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7737303" y="3498350"/>
            <a:ext cx="407888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4"/>
          <p:cNvSpPr/>
          <p:nvPr/>
        </p:nvSpPr>
        <p:spPr>
          <a:xfrm flipH="1">
            <a:off x="7734270" y="2126750"/>
            <a:ext cx="218409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4"/>
          <p:cNvSpPr/>
          <p:nvPr/>
        </p:nvSpPr>
        <p:spPr>
          <a:xfrm flipH="1">
            <a:off x="637061" y="2424475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4"/>
          <p:cNvSpPr/>
          <p:nvPr/>
        </p:nvSpPr>
        <p:spPr>
          <a:xfrm rot="-5400000" flipH="1">
            <a:off x="1333500" y="1829925"/>
            <a:ext cx="773400" cy="7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4"/>
          <p:cNvSpPr/>
          <p:nvPr/>
        </p:nvSpPr>
        <p:spPr>
          <a:xfrm>
            <a:off x="7019925" y="1829925"/>
            <a:ext cx="773400" cy="7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4"/>
          <p:cNvSpPr/>
          <p:nvPr/>
        </p:nvSpPr>
        <p:spPr>
          <a:xfrm rot="10800000" flipH="1">
            <a:off x="1333500" y="3201525"/>
            <a:ext cx="773400" cy="7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4"/>
          <p:cNvSpPr/>
          <p:nvPr/>
        </p:nvSpPr>
        <p:spPr>
          <a:xfrm>
            <a:off x="7935174" y="3200675"/>
            <a:ext cx="471506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4"/>
          <p:cNvSpPr/>
          <p:nvPr/>
        </p:nvSpPr>
        <p:spPr>
          <a:xfrm>
            <a:off x="8250834" y="3498349"/>
            <a:ext cx="377605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4"/>
          <p:cNvSpPr/>
          <p:nvPr/>
        </p:nvSpPr>
        <p:spPr>
          <a:xfrm>
            <a:off x="7949925" y="3796075"/>
            <a:ext cx="300908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4"/>
          <p:cNvSpPr/>
          <p:nvPr/>
        </p:nvSpPr>
        <p:spPr>
          <a:xfrm rot="5400000">
            <a:off x="7019925" y="3201525"/>
            <a:ext cx="773400" cy="7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4"/>
          <p:cNvSpPr/>
          <p:nvPr/>
        </p:nvSpPr>
        <p:spPr>
          <a:xfrm flipH="1">
            <a:off x="728536" y="3201525"/>
            <a:ext cx="488864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4"/>
          <p:cNvSpPr/>
          <p:nvPr/>
        </p:nvSpPr>
        <p:spPr>
          <a:xfrm flipH="1">
            <a:off x="514308" y="3498350"/>
            <a:ext cx="570167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4"/>
          <p:cNvSpPr/>
          <p:nvPr/>
        </p:nvSpPr>
        <p:spPr>
          <a:xfrm flipH="1">
            <a:off x="877356" y="3796075"/>
            <a:ext cx="323894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/>
          <p:cNvSpPr/>
          <p:nvPr/>
        </p:nvSpPr>
        <p:spPr>
          <a:xfrm flipH="1">
            <a:off x="514360" y="1829925"/>
            <a:ext cx="703042" cy="179698"/>
          </a:xfrm>
          <a:custGeom>
            <a:avLst/>
            <a:gdLst/>
            <a:ahLst/>
            <a:cxnLst/>
            <a:rect l="l" t="t" r="r" b="b"/>
            <a:pathLst>
              <a:path w="21766" h="2346" extrusionOk="0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"/>
          <p:cNvSpPr/>
          <p:nvPr/>
        </p:nvSpPr>
        <p:spPr>
          <a:xfrm flipH="1">
            <a:off x="783204" y="2127175"/>
            <a:ext cx="178816" cy="179751"/>
          </a:xfrm>
          <a:custGeom>
            <a:avLst/>
            <a:gdLst/>
            <a:ahLst/>
            <a:cxnLst/>
            <a:rect l="l" t="t" r="r" b="b"/>
            <a:pathLst>
              <a:path w="46995" h="2347" extrusionOk="0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4"/>
          <p:cNvSpPr/>
          <p:nvPr/>
        </p:nvSpPr>
        <p:spPr>
          <a:xfrm flipH="1">
            <a:off x="8071052" y="2126750"/>
            <a:ext cx="570173" cy="179751"/>
          </a:xfrm>
          <a:custGeom>
            <a:avLst/>
            <a:gdLst/>
            <a:ahLst/>
            <a:cxnLst/>
            <a:rect l="l" t="t" r="r" b="b"/>
            <a:pathLst>
              <a:path w="5323" h="2347" extrusionOk="0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/>
          <p:cNvSpPr/>
          <p:nvPr/>
        </p:nvSpPr>
        <p:spPr>
          <a:xfrm flipH="1">
            <a:off x="7930661" y="2424475"/>
            <a:ext cx="471489" cy="178849"/>
          </a:xfrm>
          <a:custGeom>
            <a:avLst/>
            <a:gdLst/>
            <a:ahLst/>
            <a:cxnLst/>
            <a:rect l="l" t="t" r="r" b="b"/>
            <a:pathLst>
              <a:path w="12098" h="2335" extrusionOk="0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1489597" y="3357804"/>
            <a:ext cx="461206" cy="460842"/>
          </a:xfrm>
          <a:custGeom>
            <a:avLst/>
            <a:gdLst/>
            <a:ahLst/>
            <a:cxnLst/>
            <a:rect l="l" t="t" r="r" b="b"/>
            <a:pathLst>
              <a:path w="15205" h="15193" extrusionOk="0">
                <a:moveTo>
                  <a:pt x="10109" y="4501"/>
                </a:moveTo>
                <a:cubicBezTo>
                  <a:pt x="10430" y="4501"/>
                  <a:pt x="10692" y="4763"/>
                  <a:pt x="10692" y="5096"/>
                </a:cubicBezTo>
                <a:lnTo>
                  <a:pt x="10692" y="10097"/>
                </a:lnTo>
                <a:cubicBezTo>
                  <a:pt x="10692" y="10418"/>
                  <a:pt x="10430" y="10692"/>
                  <a:pt x="10109" y="10692"/>
                </a:cubicBezTo>
                <a:lnTo>
                  <a:pt x="5096" y="10692"/>
                </a:lnTo>
                <a:cubicBezTo>
                  <a:pt x="4775" y="10692"/>
                  <a:pt x="4513" y="10418"/>
                  <a:pt x="4513" y="10097"/>
                </a:cubicBezTo>
                <a:lnTo>
                  <a:pt x="4513" y="5096"/>
                </a:lnTo>
                <a:cubicBezTo>
                  <a:pt x="4513" y="4763"/>
                  <a:pt x="4775" y="4501"/>
                  <a:pt x="5096" y="4501"/>
                </a:cubicBezTo>
                <a:close/>
                <a:moveTo>
                  <a:pt x="4584" y="1"/>
                </a:moveTo>
                <a:cubicBezTo>
                  <a:pt x="4215" y="1"/>
                  <a:pt x="3918" y="298"/>
                  <a:pt x="3918" y="667"/>
                </a:cubicBezTo>
                <a:lnTo>
                  <a:pt x="3918" y="2001"/>
                </a:lnTo>
                <a:lnTo>
                  <a:pt x="3072" y="2001"/>
                </a:lnTo>
                <a:cubicBezTo>
                  <a:pt x="2477" y="2001"/>
                  <a:pt x="2001" y="2477"/>
                  <a:pt x="2001" y="3060"/>
                </a:cubicBezTo>
                <a:lnTo>
                  <a:pt x="2001" y="3906"/>
                </a:lnTo>
                <a:lnTo>
                  <a:pt x="667" y="3906"/>
                </a:lnTo>
                <a:cubicBezTo>
                  <a:pt x="298" y="3906"/>
                  <a:pt x="1" y="4203"/>
                  <a:pt x="1" y="4573"/>
                </a:cubicBezTo>
                <a:cubicBezTo>
                  <a:pt x="1" y="4942"/>
                  <a:pt x="298" y="5239"/>
                  <a:pt x="667" y="5239"/>
                </a:cubicBezTo>
                <a:lnTo>
                  <a:pt x="2001" y="5239"/>
                </a:lnTo>
                <a:lnTo>
                  <a:pt x="2001" y="6930"/>
                </a:lnTo>
                <a:lnTo>
                  <a:pt x="667" y="6930"/>
                </a:lnTo>
                <a:cubicBezTo>
                  <a:pt x="298" y="6930"/>
                  <a:pt x="1" y="7228"/>
                  <a:pt x="1" y="7597"/>
                </a:cubicBezTo>
                <a:cubicBezTo>
                  <a:pt x="1" y="7966"/>
                  <a:pt x="298" y="8263"/>
                  <a:pt x="667" y="8263"/>
                </a:cubicBezTo>
                <a:lnTo>
                  <a:pt x="2001" y="8263"/>
                </a:lnTo>
                <a:lnTo>
                  <a:pt x="2001" y="9942"/>
                </a:lnTo>
                <a:lnTo>
                  <a:pt x="667" y="9942"/>
                </a:lnTo>
                <a:cubicBezTo>
                  <a:pt x="298" y="9942"/>
                  <a:pt x="1" y="10240"/>
                  <a:pt x="1" y="10609"/>
                </a:cubicBezTo>
                <a:cubicBezTo>
                  <a:pt x="1" y="10978"/>
                  <a:pt x="298" y="11276"/>
                  <a:pt x="667" y="11276"/>
                </a:cubicBezTo>
                <a:lnTo>
                  <a:pt x="2001" y="11276"/>
                </a:lnTo>
                <a:lnTo>
                  <a:pt x="2001" y="12133"/>
                </a:lnTo>
                <a:cubicBezTo>
                  <a:pt x="2001" y="12716"/>
                  <a:pt x="2477" y="13193"/>
                  <a:pt x="3072" y="13193"/>
                </a:cubicBezTo>
                <a:lnTo>
                  <a:pt x="3918" y="13193"/>
                </a:lnTo>
                <a:lnTo>
                  <a:pt x="3918" y="14526"/>
                </a:lnTo>
                <a:cubicBezTo>
                  <a:pt x="3918" y="14895"/>
                  <a:pt x="4215" y="15193"/>
                  <a:pt x="4584" y="15193"/>
                </a:cubicBezTo>
                <a:cubicBezTo>
                  <a:pt x="4954" y="15193"/>
                  <a:pt x="5251" y="14895"/>
                  <a:pt x="5251" y="14526"/>
                </a:cubicBezTo>
                <a:lnTo>
                  <a:pt x="5251" y="13193"/>
                </a:lnTo>
                <a:lnTo>
                  <a:pt x="6930" y="13193"/>
                </a:lnTo>
                <a:lnTo>
                  <a:pt x="6930" y="14526"/>
                </a:lnTo>
                <a:cubicBezTo>
                  <a:pt x="6930" y="14895"/>
                  <a:pt x="7240" y="15193"/>
                  <a:pt x="7597" y="15193"/>
                </a:cubicBezTo>
                <a:cubicBezTo>
                  <a:pt x="7966" y="15193"/>
                  <a:pt x="8264" y="14895"/>
                  <a:pt x="8264" y="14526"/>
                </a:cubicBezTo>
                <a:lnTo>
                  <a:pt x="8264" y="13193"/>
                </a:lnTo>
                <a:lnTo>
                  <a:pt x="9954" y="13193"/>
                </a:lnTo>
                <a:lnTo>
                  <a:pt x="9954" y="14526"/>
                </a:lnTo>
                <a:cubicBezTo>
                  <a:pt x="9954" y="14895"/>
                  <a:pt x="10252" y="15193"/>
                  <a:pt x="10621" y="15193"/>
                </a:cubicBezTo>
                <a:cubicBezTo>
                  <a:pt x="10990" y="15193"/>
                  <a:pt x="11288" y="14895"/>
                  <a:pt x="11288" y="14526"/>
                </a:cubicBezTo>
                <a:lnTo>
                  <a:pt x="11288" y="13193"/>
                </a:lnTo>
                <a:lnTo>
                  <a:pt x="12133" y="13193"/>
                </a:lnTo>
                <a:cubicBezTo>
                  <a:pt x="12728" y="13193"/>
                  <a:pt x="13205" y="12716"/>
                  <a:pt x="13205" y="12133"/>
                </a:cubicBezTo>
                <a:lnTo>
                  <a:pt x="13205" y="11276"/>
                </a:lnTo>
                <a:lnTo>
                  <a:pt x="14538" y="11276"/>
                </a:lnTo>
                <a:cubicBezTo>
                  <a:pt x="14907" y="11276"/>
                  <a:pt x="15205" y="10978"/>
                  <a:pt x="15205" y="10609"/>
                </a:cubicBezTo>
                <a:cubicBezTo>
                  <a:pt x="15205" y="10240"/>
                  <a:pt x="14907" y="9942"/>
                  <a:pt x="14538" y="9942"/>
                </a:cubicBezTo>
                <a:lnTo>
                  <a:pt x="13205" y="9942"/>
                </a:lnTo>
                <a:lnTo>
                  <a:pt x="13205" y="8263"/>
                </a:lnTo>
                <a:lnTo>
                  <a:pt x="14538" y="8263"/>
                </a:lnTo>
                <a:cubicBezTo>
                  <a:pt x="14907" y="8263"/>
                  <a:pt x="15205" y="7966"/>
                  <a:pt x="15205" y="7597"/>
                </a:cubicBezTo>
                <a:cubicBezTo>
                  <a:pt x="15205" y="7228"/>
                  <a:pt x="14907" y="6930"/>
                  <a:pt x="14538" y="6930"/>
                </a:cubicBezTo>
                <a:lnTo>
                  <a:pt x="13205" y="6930"/>
                </a:lnTo>
                <a:lnTo>
                  <a:pt x="13205" y="5239"/>
                </a:lnTo>
                <a:lnTo>
                  <a:pt x="14538" y="5239"/>
                </a:lnTo>
                <a:cubicBezTo>
                  <a:pt x="14907" y="5239"/>
                  <a:pt x="15205" y="4942"/>
                  <a:pt x="15205" y="4573"/>
                </a:cubicBezTo>
                <a:cubicBezTo>
                  <a:pt x="15205" y="4203"/>
                  <a:pt x="14907" y="3906"/>
                  <a:pt x="14538" y="3906"/>
                </a:cubicBezTo>
                <a:lnTo>
                  <a:pt x="13205" y="3906"/>
                </a:lnTo>
                <a:lnTo>
                  <a:pt x="13205" y="3060"/>
                </a:lnTo>
                <a:cubicBezTo>
                  <a:pt x="13205" y="2477"/>
                  <a:pt x="12728" y="2001"/>
                  <a:pt x="12133" y="2001"/>
                </a:cubicBezTo>
                <a:lnTo>
                  <a:pt x="11288" y="2001"/>
                </a:lnTo>
                <a:lnTo>
                  <a:pt x="11288" y="667"/>
                </a:lnTo>
                <a:cubicBezTo>
                  <a:pt x="11288" y="298"/>
                  <a:pt x="10990" y="1"/>
                  <a:pt x="10621" y="1"/>
                </a:cubicBezTo>
                <a:cubicBezTo>
                  <a:pt x="10252" y="1"/>
                  <a:pt x="9954" y="298"/>
                  <a:pt x="9954" y="667"/>
                </a:cubicBezTo>
                <a:lnTo>
                  <a:pt x="9954" y="2001"/>
                </a:lnTo>
                <a:lnTo>
                  <a:pt x="8264" y="2001"/>
                </a:lnTo>
                <a:lnTo>
                  <a:pt x="8264" y="667"/>
                </a:lnTo>
                <a:cubicBezTo>
                  <a:pt x="8264" y="298"/>
                  <a:pt x="7966" y="1"/>
                  <a:pt x="7597" y="1"/>
                </a:cubicBezTo>
                <a:cubicBezTo>
                  <a:pt x="7240" y="1"/>
                  <a:pt x="6930" y="298"/>
                  <a:pt x="6930" y="667"/>
                </a:cubicBezTo>
                <a:lnTo>
                  <a:pt x="6930" y="2001"/>
                </a:lnTo>
                <a:lnTo>
                  <a:pt x="5251" y="2001"/>
                </a:lnTo>
                <a:lnTo>
                  <a:pt x="5251" y="667"/>
                </a:lnTo>
                <a:cubicBezTo>
                  <a:pt x="5251" y="298"/>
                  <a:pt x="4954" y="1"/>
                  <a:pt x="45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4"/>
          <p:cNvGrpSpPr/>
          <p:nvPr/>
        </p:nvGrpSpPr>
        <p:grpSpPr>
          <a:xfrm>
            <a:off x="7178541" y="3360348"/>
            <a:ext cx="456169" cy="455755"/>
            <a:chOff x="858739" y="828453"/>
            <a:chExt cx="456169" cy="455755"/>
          </a:xfrm>
        </p:grpSpPr>
        <p:sp>
          <p:nvSpPr>
            <p:cNvPr id="417" name="Google Shape;417;p34"/>
            <p:cNvSpPr/>
            <p:nvPr/>
          </p:nvSpPr>
          <p:spPr>
            <a:xfrm>
              <a:off x="860893" y="976860"/>
              <a:ext cx="113080" cy="114505"/>
            </a:xfrm>
            <a:custGeom>
              <a:avLst/>
              <a:gdLst/>
              <a:ahLst/>
              <a:cxnLst/>
              <a:rect l="l" t="t" r="r" b="b"/>
              <a:pathLst>
                <a:path w="3728" h="3775" extrusionOk="0">
                  <a:moveTo>
                    <a:pt x="3728" y="1"/>
                  </a:moveTo>
                  <a:lnTo>
                    <a:pt x="3728" y="1"/>
                  </a:lnTo>
                  <a:cubicBezTo>
                    <a:pt x="1823" y="167"/>
                    <a:pt x="1" y="2525"/>
                    <a:pt x="1" y="2525"/>
                  </a:cubicBezTo>
                  <a:lnTo>
                    <a:pt x="1263" y="3775"/>
                  </a:lnTo>
                  <a:cubicBezTo>
                    <a:pt x="1299" y="3692"/>
                    <a:pt x="1346" y="3596"/>
                    <a:pt x="1406" y="3513"/>
                  </a:cubicBezTo>
                  <a:cubicBezTo>
                    <a:pt x="2549" y="1858"/>
                    <a:pt x="3228" y="786"/>
                    <a:pt x="3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1051951" y="1169337"/>
              <a:ext cx="114505" cy="112716"/>
            </a:xfrm>
            <a:custGeom>
              <a:avLst/>
              <a:gdLst/>
              <a:ahLst/>
              <a:cxnLst/>
              <a:rect l="l" t="t" r="r" b="b"/>
              <a:pathLst>
                <a:path w="3775" h="3716" extrusionOk="0">
                  <a:moveTo>
                    <a:pt x="3775" y="1"/>
                  </a:moveTo>
                  <a:lnTo>
                    <a:pt x="3775" y="1"/>
                  </a:lnTo>
                  <a:cubicBezTo>
                    <a:pt x="2989" y="501"/>
                    <a:pt x="1917" y="1179"/>
                    <a:pt x="262" y="2322"/>
                  </a:cubicBezTo>
                  <a:cubicBezTo>
                    <a:pt x="179" y="2382"/>
                    <a:pt x="84" y="2430"/>
                    <a:pt x="0" y="2465"/>
                  </a:cubicBezTo>
                  <a:lnTo>
                    <a:pt x="1251" y="3715"/>
                  </a:lnTo>
                  <a:cubicBezTo>
                    <a:pt x="1251" y="3715"/>
                    <a:pt x="3608" y="1906"/>
                    <a:pt x="3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858739" y="1141888"/>
              <a:ext cx="142684" cy="142320"/>
            </a:xfrm>
            <a:custGeom>
              <a:avLst/>
              <a:gdLst/>
              <a:ahLst/>
              <a:cxnLst/>
              <a:rect l="l" t="t" r="r" b="b"/>
              <a:pathLst>
                <a:path w="4704" h="4692" extrusionOk="0">
                  <a:moveTo>
                    <a:pt x="1894" y="1"/>
                  </a:moveTo>
                  <a:cubicBezTo>
                    <a:pt x="1584" y="215"/>
                    <a:pt x="1322" y="465"/>
                    <a:pt x="1096" y="763"/>
                  </a:cubicBezTo>
                  <a:cubicBezTo>
                    <a:pt x="763" y="1203"/>
                    <a:pt x="513" y="1691"/>
                    <a:pt x="334" y="2215"/>
                  </a:cubicBezTo>
                  <a:cubicBezTo>
                    <a:pt x="143" y="2775"/>
                    <a:pt x="36" y="3358"/>
                    <a:pt x="12" y="3954"/>
                  </a:cubicBezTo>
                  <a:cubicBezTo>
                    <a:pt x="12" y="4037"/>
                    <a:pt x="1" y="4120"/>
                    <a:pt x="24" y="4204"/>
                  </a:cubicBezTo>
                  <a:cubicBezTo>
                    <a:pt x="36" y="4311"/>
                    <a:pt x="84" y="4406"/>
                    <a:pt x="155" y="4489"/>
                  </a:cubicBezTo>
                  <a:cubicBezTo>
                    <a:pt x="227" y="4573"/>
                    <a:pt x="310" y="4632"/>
                    <a:pt x="417" y="4668"/>
                  </a:cubicBezTo>
                  <a:cubicBezTo>
                    <a:pt x="501" y="4692"/>
                    <a:pt x="584" y="4692"/>
                    <a:pt x="667" y="4692"/>
                  </a:cubicBezTo>
                  <a:cubicBezTo>
                    <a:pt x="1203" y="4692"/>
                    <a:pt x="1751" y="4597"/>
                    <a:pt x="2263" y="4442"/>
                  </a:cubicBezTo>
                  <a:cubicBezTo>
                    <a:pt x="3203" y="4168"/>
                    <a:pt x="4144" y="3644"/>
                    <a:pt x="4704" y="2811"/>
                  </a:cubicBezTo>
                  <a:lnTo>
                    <a:pt x="4573" y="2680"/>
                  </a:lnTo>
                  <a:cubicBezTo>
                    <a:pt x="4537" y="2692"/>
                    <a:pt x="4501" y="2715"/>
                    <a:pt x="4465" y="2727"/>
                  </a:cubicBezTo>
                  <a:cubicBezTo>
                    <a:pt x="4251" y="2811"/>
                    <a:pt x="4037" y="2906"/>
                    <a:pt x="3811" y="2977"/>
                  </a:cubicBezTo>
                  <a:cubicBezTo>
                    <a:pt x="3227" y="3180"/>
                    <a:pt x="2620" y="3311"/>
                    <a:pt x="2001" y="3394"/>
                  </a:cubicBezTo>
                  <a:cubicBezTo>
                    <a:pt x="1751" y="3430"/>
                    <a:pt x="1489" y="3454"/>
                    <a:pt x="1227" y="3477"/>
                  </a:cubicBezTo>
                  <a:cubicBezTo>
                    <a:pt x="1227" y="3442"/>
                    <a:pt x="1239" y="3418"/>
                    <a:pt x="1239" y="3382"/>
                  </a:cubicBezTo>
                  <a:cubicBezTo>
                    <a:pt x="1286" y="2751"/>
                    <a:pt x="1382" y="2132"/>
                    <a:pt x="1536" y="1525"/>
                  </a:cubicBezTo>
                  <a:cubicBezTo>
                    <a:pt x="1608" y="1227"/>
                    <a:pt x="1703" y="941"/>
                    <a:pt x="1810" y="656"/>
                  </a:cubicBezTo>
                  <a:cubicBezTo>
                    <a:pt x="1870" y="477"/>
                    <a:pt x="1953" y="310"/>
                    <a:pt x="2025" y="144"/>
                  </a:cubicBezTo>
                  <a:lnTo>
                    <a:pt x="18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1192416" y="1024903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915065" y="828453"/>
              <a:ext cx="399843" cy="398357"/>
            </a:xfrm>
            <a:custGeom>
              <a:avLst/>
              <a:gdLst/>
              <a:ahLst/>
              <a:cxnLst/>
              <a:rect l="l" t="t" r="r" b="b"/>
              <a:pathLst>
                <a:path w="13182" h="13133" extrusionOk="0">
                  <a:moveTo>
                    <a:pt x="7929" y="3527"/>
                  </a:moveTo>
                  <a:cubicBezTo>
                    <a:pt x="8371" y="3527"/>
                    <a:pt x="8812" y="3697"/>
                    <a:pt x="9145" y="4036"/>
                  </a:cubicBezTo>
                  <a:cubicBezTo>
                    <a:pt x="9824" y="4703"/>
                    <a:pt x="9824" y="5799"/>
                    <a:pt x="9145" y="6477"/>
                  </a:cubicBezTo>
                  <a:cubicBezTo>
                    <a:pt x="8812" y="6811"/>
                    <a:pt x="8371" y="6977"/>
                    <a:pt x="7929" y="6977"/>
                  </a:cubicBezTo>
                  <a:cubicBezTo>
                    <a:pt x="7487" y="6977"/>
                    <a:pt x="7043" y="6811"/>
                    <a:pt x="6704" y="6477"/>
                  </a:cubicBezTo>
                  <a:cubicBezTo>
                    <a:pt x="6037" y="5799"/>
                    <a:pt x="6037" y="4703"/>
                    <a:pt x="6704" y="4036"/>
                  </a:cubicBezTo>
                  <a:cubicBezTo>
                    <a:pt x="7043" y="3697"/>
                    <a:pt x="7487" y="3527"/>
                    <a:pt x="7929" y="3527"/>
                  </a:cubicBezTo>
                  <a:close/>
                  <a:moveTo>
                    <a:pt x="12657" y="0"/>
                  </a:moveTo>
                  <a:cubicBezTo>
                    <a:pt x="10978" y="36"/>
                    <a:pt x="6847" y="345"/>
                    <a:pt x="4656" y="2536"/>
                  </a:cubicBezTo>
                  <a:cubicBezTo>
                    <a:pt x="3668" y="3536"/>
                    <a:pt x="3347" y="4048"/>
                    <a:pt x="2632" y="5179"/>
                  </a:cubicBezTo>
                  <a:cubicBezTo>
                    <a:pt x="2120" y="6001"/>
                    <a:pt x="1418" y="7120"/>
                    <a:pt x="144" y="8966"/>
                  </a:cubicBezTo>
                  <a:cubicBezTo>
                    <a:pt x="1" y="9168"/>
                    <a:pt x="25" y="9442"/>
                    <a:pt x="203" y="9620"/>
                  </a:cubicBezTo>
                  <a:lnTo>
                    <a:pt x="3561" y="12978"/>
                  </a:lnTo>
                  <a:cubicBezTo>
                    <a:pt x="3656" y="13073"/>
                    <a:pt x="3787" y="13133"/>
                    <a:pt x="3930" y="13133"/>
                  </a:cubicBezTo>
                  <a:cubicBezTo>
                    <a:pt x="4025" y="13133"/>
                    <a:pt x="4132" y="13097"/>
                    <a:pt x="4216" y="13038"/>
                  </a:cubicBezTo>
                  <a:cubicBezTo>
                    <a:pt x="6061" y="11752"/>
                    <a:pt x="7180" y="11061"/>
                    <a:pt x="7990" y="10549"/>
                  </a:cubicBezTo>
                  <a:cubicBezTo>
                    <a:pt x="9133" y="9835"/>
                    <a:pt x="9645" y="9513"/>
                    <a:pt x="10645" y="8525"/>
                  </a:cubicBezTo>
                  <a:cubicBezTo>
                    <a:pt x="12836" y="6322"/>
                    <a:pt x="13145" y="2203"/>
                    <a:pt x="13181" y="524"/>
                  </a:cubicBezTo>
                  <a:cubicBezTo>
                    <a:pt x="13181" y="393"/>
                    <a:pt x="13134" y="250"/>
                    <a:pt x="13026" y="155"/>
                  </a:cubicBezTo>
                  <a:cubicBezTo>
                    <a:pt x="12931" y="60"/>
                    <a:pt x="12800" y="0"/>
                    <a:pt x="12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4"/>
          <p:cNvGrpSpPr/>
          <p:nvPr/>
        </p:nvGrpSpPr>
        <p:grpSpPr>
          <a:xfrm>
            <a:off x="7190734" y="1989677"/>
            <a:ext cx="431782" cy="457187"/>
            <a:chOff x="-1611775" y="1332800"/>
            <a:chExt cx="469175" cy="492075"/>
          </a:xfrm>
        </p:grpSpPr>
        <p:sp>
          <p:nvSpPr>
            <p:cNvPr id="424" name="Google Shape;424;p34"/>
            <p:cNvSpPr/>
            <p:nvPr/>
          </p:nvSpPr>
          <p:spPr>
            <a:xfrm>
              <a:off x="-1581150" y="1758225"/>
              <a:ext cx="107025" cy="66650"/>
            </a:xfrm>
            <a:custGeom>
              <a:avLst/>
              <a:gdLst/>
              <a:ahLst/>
              <a:cxnLst/>
              <a:rect l="l" t="t" r="r" b="b"/>
              <a:pathLst>
                <a:path w="4281" h="2666" extrusionOk="0">
                  <a:moveTo>
                    <a:pt x="572" y="0"/>
                  </a:moveTo>
                  <a:cubicBezTo>
                    <a:pt x="516" y="0"/>
                    <a:pt x="459" y="9"/>
                    <a:pt x="404" y="29"/>
                  </a:cubicBezTo>
                  <a:cubicBezTo>
                    <a:pt x="140" y="122"/>
                    <a:pt x="0" y="417"/>
                    <a:pt x="93" y="680"/>
                  </a:cubicBezTo>
                  <a:cubicBezTo>
                    <a:pt x="357" y="1425"/>
                    <a:pt x="900" y="2030"/>
                    <a:pt x="1598" y="2371"/>
                  </a:cubicBezTo>
                  <a:cubicBezTo>
                    <a:pt x="2017" y="2573"/>
                    <a:pt x="2451" y="2666"/>
                    <a:pt x="2901" y="2666"/>
                  </a:cubicBezTo>
                  <a:cubicBezTo>
                    <a:pt x="3226" y="2666"/>
                    <a:pt x="3552" y="2619"/>
                    <a:pt x="3862" y="2511"/>
                  </a:cubicBezTo>
                  <a:cubicBezTo>
                    <a:pt x="4141" y="2417"/>
                    <a:pt x="4281" y="2123"/>
                    <a:pt x="4188" y="1859"/>
                  </a:cubicBezTo>
                  <a:cubicBezTo>
                    <a:pt x="4114" y="1651"/>
                    <a:pt x="3915" y="1520"/>
                    <a:pt x="3705" y="1520"/>
                  </a:cubicBezTo>
                  <a:cubicBezTo>
                    <a:pt x="3649" y="1520"/>
                    <a:pt x="3592" y="1529"/>
                    <a:pt x="3536" y="1549"/>
                  </a:cubicBezTo>
                  <a:cubicBezTo>
                    <a:pt x="3326" y="1621"/>
                    <a:pt x="3111" y="1657"/>
                    <a:pt x="2897" y="1657"/>
                  </a:cubicBezTo>
                  <a:cubicBezTo>
                    <a:pt x="2605" y="1657"/>
                    <a:pt x="2316" y="1590"/>
                    <a:pt x="2048" y="1456"/>
                  </a:cubicBezTo>
                  <a:cubicBezTo>
                    <a:pt x="1582" y="1239"/>
                    <a:pt x="1226" y="836"/>
                    <a:pt x="1055" y="339"/>
                  </a:cubicBezTo>
                  <a:cubicBezTo>
                    <a:pt x="981" y="131"/>
                    <a:pt x="782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-1303525" y="1480925"/>
              <a:ext cx="86875" cy="87275"/>
            </a:xfrm>
            <a:custGeom>
              <a:avLst/>
              <a:gdLst/>
              <a:ahLst/>
              <a:cxnLst/>
              <a:rect l="l" t="t" r="r" b="b"/>
              <a:pathLst>
                <a:path w="3475" h="3491" extrusionOk="0">
                  <a:moveTo>
                    <a:pt x="512" y="1"/>
                  </a:moveTo>
                  <a:cubicBezTo>
                    <a:pt x="233" y="1"/>
                    <a:pt x="0" y="233"/>
                    <a:pt x="0" y="512"/>
                  </a:cubicBezTo>
                  <a:cubicBezTo>
                    <a:pt x="0" y="792"/>
                    <a:pt x="233" y="1024"/>
                    <a:pt x="512" y="1024"/>
                  </a:cubicBezTo>
                  <a:cubicBezTo>
                    <a:pt x="1582" y="1024"/>
                    <a:pt x="2451" y="1908"/>
                    <a:pt x="2435" y="2978"/>
                  </a:cubicBezTo>
                  <a:cubicBezTo>
                    <a:pt x="2435" y="3258"/>
                    <a:pt x="2668" y="3490"/>
                    <a:pt x="2947" y="3490"/>
                  </a:cubicBezTo>
                  <a:cubicBezTo>
                    <a:pt x="3226" y="3490"/>
                    <a:pt x="3459" y="3273"/>
                    <a:pt x="3459" y="2994"/>
                  </a:cubicBezTo>
                  <a:cubicBezTo>
                    <a:pt x="3474" y="1350"/>
                    <a:pt x="2156" y="16"/>
                    <a:pt x="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-1611775" y="1332800"/>
              <a:ext cx="291975" cy="424600"/>
            </a:xfrm>
            <a:custGeom>
              <a:avLst/>
              <a:gdLst/>
              <a:ahLst/>
              <a:cxnLst/>
              <a:rect l="l" t="t" r="r" b="b"/>
              <a:pathLst>
                <a:path w="11679" h="16984" extrusionOk="0">
                  <a:moveTo>
                    <a:pt x="5832" y="1288"/>
                  </a:moveTo>
                  <a:cubicBezTo>
                    <a:pt x="8654" y="1288"/>
                    <a:pt x="10391" y="2219"/>
                    <a:pt x="10391" y="2731"/>
                  </a:cubicBezTo>
                  <a:cubicBezTo>
                    <a:pt x="10391" y="3242"/>
                    <a:pt x="8654" y="4173"/>
                    <a:pt x="5832" y="4173"/>
                  </a:cubicBezTo>
                  <a:cubicBezTo>
                    <a:pt x="3009" y="4173"/>
                    <a:pt x="1287" y="3242"/>
                    <a:pt x="1287" y="2731"/>
                  </a:cubicBezTo>
                  <a:cubicBezTo>
                    <a:pt x="1287" y="2219"/>
                    <a:pt x="3009" y="1288"/>
                    <a:pt x="5832" y="1288"/>
                  </a:cubicBezTo>
                  <a:close/>
                  <a:moveTo>
                    <a:pt x="10097" y="5771"/>
                  </a:moveTo>
                  <a:cubicBezTo>
                    <a:pt x="10283" y="5926"/>
                    <a:pt x="10391" y="6081"/>
                    <a:pt x="10391" y="6205"/>
                  </a:cubicBezTo>
                  <a:cubicBezTo>
                    <a:pt x="10391" y="6701"/>
                    <a:pt x="8654" y="7632"/>
                    <a:pt x="5832" y="7632"/>
                  </a:cubicBezTo>
                  <a:cubicBezTo>
                    <a:pt x="3009" y="7632"/>
                    <a:pt x="1287" y="6701"/>
                    <a:pt x="1287" y="6205"/>
                  </a:cubicBezTo>
                  <a:cubicBezTo>
                    <a:pt x="1287" y="6081"/>
                    <a:pt x="1380" y="5926"/>
                    <a:pt x="1582" y="5771"/>
                  </a:cubicBezTo>
                  <a:cubicBezTo>
                    <a:pt x="2714" y="6313"/>
                    <a:pt x="4312" y="6593"/>
                    <a:pt x="5832" y="6593"/>
                  </a:cubicBezTo>
                  <a:cubicBezTo>
                    <a:pt x="7367" y="6593"/>
                    <a:pt x="8949" y="6313"/>
                    <a:pt x="10097" y="5771"/>
                  </a:cubicBezTo>
                  <a:close/>
                  <a:moveTo>
                    <a:pt x="5832" y="1"/>
                  </a:moveTo>
                  <a:cubicBezTo>
                    <a:pt x="3009" y="1"/>
                    <a:pt x="0" y="963"/>
                    <a:pt x="0" y="2731"/>
                  </a:cubicBezTo>
                  <a:lnTo>
                    <a:pt x="0" y="4127"/>
                  </a:lnTo>
                  <a:lnTo>
                    <a:pt x="0" y="4158"/>
                  </a:lnTo>
                  <a:cubicBezTo>
                    <a:pt x="62" y="4483"/>
                    <a:pt x="233" y="4778"/>
                    <a:pt x="496" y="5042"/>
                  </a:cubicBezTo>
                  <a:cubicBezTo>
                    <a:pt x="171" y="5383"/>
                    <a:pt x="0" y="5755"/>
                    <a:pt x="0" y="6189"/>
                  </a:cubicBezTo>
                  <a:lnTo>
                    <a:pt x="0" y="7601"/>
                  </a:lnTo>
                  <a:lnTo>
                    <a:pt x="0" y="7632"/>
                  </a:lnTo>
                  <a:cubicBezTo>
                    <a:pt x="62" y="7957"/>
                    <a:pt x="233" y="8252"/>
                    <a:pt x="496" y="8500"/>
                  </a:cubicBezTo>
                  <a:cubicBezTo>
                    <a:pt x="171" y="8841"/>
                    <a:pt x="0" y="9229"/>
                    <a:pt x="0" y="9663"/>
                  </a:cubicBezTo>
                  <a:lnTo>
                    <a:pt x="0" y="11059"/>
                  </a:lnTo>
                  <a:lnTo>
                    <a:pt x="0" y="11090"/>
                  </a:lnTo>
                  <a:cubicBezTo>
                    <a:pt x="62" y="11416"/>
                    <a:pt x="233" y="11711"/>
                    <a:pt x="496" y="11974"/>
                  </a:cubicBezTo>
                  <a:cubicBezTo>
                    <a:pt x="171" y="12300"/>
                    <a:pt x="0" y="12688"/>
                    <a:pt x="0" y="13122"/>
                  </a:cubicBezTo>
                  <a:lnTo>
                    <a:pt x="0" y="14533"/>
                  </a:lnTo>
                  <a:lnTo>
                    <a:pt x="0" y="14564"/>
                  </a:lnTo>
                  <a:cubicBezTo>
                    <a:pt x="310" y="16100"/>
                    <a:pt x="3009" y="16937"/>
                    <a:pt x="5583" y="16984"/>
                  </a:cubicBezTo>
                  <a:cubicBezTo>
                    <a:pt x="5692" y="16875"/>
                    <a:pt x="5832" y="16782"/>
                    <a:pt x="5971" y="16705"/>
                  </a:cubicBezTo>
                  <a:lnTo>
                    <a:pt x="5971" y="14564"/>
                  </a:lnTo>
                  <a:lnTo>
                    <a:pt x="5832" y="14564"/>
                  </a:lnTo>
                  <a:cubicBezTo>
                    <a:pt x="3009" y="14564"/>
                    <a:pt x="1287" y="13634"/>
                    <a:pt x="1287" y="13122"/>
                  </a:cubicBezTo>
                  <a:cubicBezTo>
                    <a:pt x="1287" y="13014"/>
                    <a:pt x="1380" y="12858"/>
                    <a:pt x="1582" y="12703"/>
                  </a:cubicBezTo>
                  <a:cubicBezTo>
                    <a:pt x="2714" y="13246"/>
                    <a:pt x="4312" y="13525"/>
                    <a:pt x="5832" y="13525"/>
                  </a:cubicBezTo>
                  <a:lnTo>
                    <a:pt x="5971" y="13525"/>
                  </a:lnTo>
                  <a:lnTo>
                    <a:pt x="5971" y="11090"/>
                  </a:lnTo>
                  <a:cubicBezTo>
                    <a:pt x="5925" y="11090"/>
                    <a:pt x="5878" y="11106"/>
                    <a:pt x="5832" y="11106"/>
                  </a:cubicBezTo>
                  <a:cubicBezTo>
                    <a:pt x="3009" y="11106"/>
                    <a:pt x="1287" y="10175"/>
                    <a:pt x="1287" y="9663"/>
                  </a:cubicBezTo>
                  <a:cubicBezTo>
                    <a:pt x="1287" y="9539"/>
                    <a:pt x="1380" y="9400"/>
                    <a:pt x="1582" y="9245"/>
                  </a:cubicBezTo>
                  <a:cubicBezTo>
                    <a:pt x="2714" y="9772"/>
                    <a:pt x="4312" y="10051"/>
                    <a:pt x="5832" y="10051"/>
                  </a:cubicBezTo>
                  <a:lnTo>
                    <a:pt x="6142" y="10051"/>
                  </a:lnTo>
                  <a:cubicBezTo>
                    <a:pt x="6343" y="9741"/>
                    <a:pt x="6700" y="9524"/>
                    <a:pt x="7103" y="9524"/>
                  </a:cubicBezTo>
                  <a:lnTo>
                    <a:pt x="9368" y="9524"/>
                  </a:lnTo>
                  <a:cubicBezTo>
                    <a:pt x="9616" y="9446"/>
                    <a:pt x="9864" y="9353"/>
                    <a:pt x="10097" y="9245"/>
                  </a:cubicBezTo>
                  <a:cubicBezTo>
                    <a:pt x="10221" y="9338"/>
                    <a:pt x="10314" y="9446"/>
                    <a:pt x="10360" y="9524"/>
                  </a:cubicBezTo>
                  <a:lnTo>
                    <a:pt x="11679" y="9524"/>
                  </a:lnTo>
                  <a:cubicBezTo>
                    <a:pt x="11632" y="9152"/>
                    <a:pt x="11462" y="8810"/>
                    <a:pt x="11182" y="8516"/>
                  </a:cubicBezTo>
                  <a:cubicBezTo>
                    <a:pt x="11431" y="8252"/>
                    <a:pt x="11617" y="7957"/>
                    <a:pt x="11679" y="7632"/>
                  </a:cubicBezTo>
                  <a:lnTo>
                    <a:pt x="11679" y="6189"/>
                  </a:lnTo>
                  <a:cubicBezTo>
                    <a:pt x="11679" y="5771"/>
                    <a:pt x="11493" y="5383"/>
                    <a:pt x="11182" y="5042"/>
                  </a:cubicBezTo>
                  <a:cubicBezTo>
                    <a:pt x="11431" y="4778"/>
                    <a:pt x="11617" y="4483"/>
                    <a:pt x="11679" y="4158"/>
                  </a:cubicBezTo>
                  <a:lnTo>
                    <a:pt x="11679" y="2731"/>
                  </a:lnTo>
                  <a:cubicBezTo>
                    <a:pt x="11679" y="963"/>
                    <a:pt x="8670" y="1"/>
                    <a:pt x="5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-1466375" y="1586775"/>
              <a:ext cx="323775" cy="214850"/>
            </a:xfrm>
            <a:custGeom>
              <a:avLst/>
              <a:gdLst/>
              <a:ahLst/>
              <a:cxnLst/>
              <a:rect l="l" t="t" r="r" b="b"/>
              <a:pathLst>
                <a:path w="12951" h="8594" extrusionOk="0">
                  <a:moveTo>
                    <a:pt x="10965" y="1086"/>
                  </a:moveTo>
                  <a:lnTo>
                    <a:pt x="10965" y="7104"/>
                  </a:lnTo>
                  <a:lnTo>
                    <a:pt x="1970" y="7104"/>
                  </a:lnTo>
                  <a:lnTo>
                    <a:pt x="1970" y="1086"/>
                  </a:lnTo>
                  <a:close/>
                  <a:moveTo>
                    <a:pt x="1287" y="1"/>
                  </a:moveTo>
                  <a:cubicBezTo>
                    <a:pt x="1008" y="1"/>
                    <a:pt x="791" y="233"/>
                    <a:pt x="791" y="497"/>
                  </a:cubicBezTo>
                  <a:lnTo>
                    <a:pt x="791" y="7011"/>
                  </a:lnTo>
                  <a:lnTo>
                    <a:pt x="589" y="7058"/>
                  </a:lnTo>
                  <a:cubicBezTo>
                    <a:pt x="248" y="7151"/>
                    <a:pt x="0" y="7461"/>
                    <a:pt x="0" y="7818"/>
                  </a:cubicBezTo>
                  <a:cubicBezTo>
                    <a:pt x="0" y="8252"/>
                    <a:pt x="341" y="8593"/>
                    <a:pt x="776" y="8593"/>
                  </a:cubicBezTo>
                  <a:lnTo>
                    <a:pt x="12175" y="8593"/>
                  </a:lnTo>
                  <a:cubicBezTo>
                    <a:pt x="12609" y="8593"/>
                    <a:pt x="12951" y="8252"/>
                    <a:pt x="12951" y="7818"/>
                  </a:cubicBezTo>
                  <a:cubicBezTo>
                    <a:pt x="12951" y="7461"/>
                    <a:pt x="12702" y="7151"/>
                    <a:pt x="12346" y="7058"/>
                  </a:cubicBezTo>
                  <a:lnTo>
                    <a:pt x="12160" y="7011"/>
                  </a:lnTo>
                  <a:lnTo>
                    <a:pt x="12160" y="497"/>
                  </a:lnTo>
                  <a:cubicBezTo>
                    <a:pt x="12160" y="233"/>
                    <a:pt x="11942" y="1"/>
                    <a:pt x="11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Reproducible Analytical Pipeline Journey | Data Science 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3" y="1091845"/>
            <a:ext cx="2216065" cy="1905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75" y="1012200"/>
            <a:ext cx="2270287" cy="1923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" y="3132511"/>
            <a:ext cx="2194079" cy="1570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075" y="3036151"/>
            <a:ext cx="2265925" cy="2075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istics and Probability: Statistical Models and Inference - 11th Grade by Slidesgo">
  <a:themeElements>
    <a:clrScheme name="Simple Light">
      <a:dk1>
        <a:srgbClr val="333333"/>
      </a:dk1>
      <a:lt1>
        <a:srgbClr val="FDFDFD"/>
      </a:lt1>
      <a:dk2>
        <a:srgbClr val="C4DAFB"/>
      </a:dk2>
      <a:lt2>
        <a:srgbClr val="4C91E1"/>
      </a:lt2>
      <a:accent1>
        <a:srgbClr val="1155CC"/>
      </a:accent1>
      <a:accent2>
        <a:srgbClr val="1C458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9F519AFC9644FB8D3D4B9DB76C27E" ma:contentTypeVersion="18" ma:contentTypeDescription="Create a new document." ma:contentTypeScope="" ma:versionID="0b957bb7963042d4a5e414c211d97b08">
  <xsd:schema xmlns:xsd="http://www.w3.org/2001/XMLSchema" xmlns:xs="http://www.w3.org/2001/XMLSchema" xmlns:p="http://schemas.microsoft.com/office/2006/metadata/properties" xmlns:ns2="cfc03cda-bc36-4859-b431-cc9043cb4594" xmlns:ns3="4774538e-7891-43b6-a84b-740af6ca28fe" xmlns:ns4="985ec44e-1bab-4c0b-9df0-6ba128686fc9" targetNamespace="http://schemas.microsoft.com/office/2006/metadata/properties" ma:root="true" ma:fieldsID="b86b21f3dfa4e337314fa6398e7dd9d8" ns2:_="" ns3:_="" ns4:_="">
    <xsd:import namespace="cfc03cda-bc36-4859-b431-cc9043cb4594"/>
    <xsd:import namespace="4774538e-7891-43b6-a84b-740af6ca28f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3cda-bc36-4859-b431-cc9043cb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538e-7891-43b6-a84b-740af6ca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821def-ab9c-48d5-91c1-11f7b21153fe}" ma:internalName="TaxCatchAll" ma:showField="CatchAllData" ma:web="4774538e-7891-43b6-a84b-740af6ca2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cfc03cda-bc36-4859-b431-cc9043cb45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63F364-6414-4BA6-AD94-3E2869B6DC40}"/>
</file>

<file path=customXml/itemProps2.xml><?xml version="1.0" encoding="utf-8"?>
<ds:datastoreItem xmlns:ds="http://schemas.openxmlformats.org/officeDocument/2006/customXml" ds:itemID="{4932DAFA-225B-4562-A135-D8BAFEB145F2}"/>
</file>

<file path=customXml/itemProps3.xml><?xml version="1.0" encoding="utf-8"?>
<ds:datastoreItem xmlns:ds="http://schemas.openxmlformats.org/officeDocument/2006/customXml" ds:itemID="{76029328-EB62-43AA-BF54-D11EC12CE1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468</Words>
  <Application>Microsoft Office PowerPoint</Application>
  <PresentationFormat>On-screen Show (16:9)</PresentationFormat>
  <Paragraphs>106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Albert Sans</vt:lpstr>
      <vt:lpstr>Arial</vt:lpstr>
      <vt:lpstr>DM Sans</vt:lpstr>
      <vt:lpstr>Epilogue</vt:lpstr>
      <vt:lpstr>Fira Sans Extra Condensed Medium</vt:lpstr>
      <vt:lpstr>Fira Sans Extra Condensed SemiBold</vt:lpstr>
      <vt:lpstr>Franklin Gothic Book</vt:lpstr>
      <vt:lpstr>Franklin Gothic Medium</vt:lpstr>
      <vt:lpstr>Lato</vt:lpstr>
      <vt:lpstr>Nunito Light</vt:lpstr>
      <vt:lpstr>Raleway SemiBold</vt:lpstr>
      <vt:lpstr>Roboto</vt:lpstr>
      <vt:lpstr>Simplified Arabic</vt:lpstr>
      <vt:lpstr>Times New Roman</vt:lpstr>
      <vt:lpstr>Office Theme</vt:lpstr>
      <vt:lpstr>Statistics and Probability: Statistical Models and Inference - 11th Grade by Slidesgo</vt:lpstr>
      <vt:lpstr>International Workshop on Updated Recommendations in the Trade Statistics Manuals  IMTS 2026 and MSITS 2026 14-16 April 2025/ Muscat, Oman,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 </vt:lpstr>
      <vt:lpstr>RAP</vt:lpstr>
      <vt:lpstr>Project Aspects </vt:lpstr>
      <vt:lpstr>Project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Significnacy</vt:lpstr>
      <vt:lpstr>What’s next?</vt:lpstr>
      <vt:lpstr>A Step Towards Business Intelligence</vt:lpstr>
      <vt:lpstr>A Step Towards Business Intelligence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Mentoring</dc:title>
  <dc:creator>IMOE001</dc:creator>
  <cp:lastModifiedBy>Husam Khaleifeh</cp:lastModifiedBy>
  <cp:revision>142</cp:revision>
  <cp:lastPrinted>2024-05-14T09:11:51Z</cp:lastPrinted>
  <dcterms:modified xsi:type="dcterms:W3CDTF">2025-04-11T14:44:38Z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0x0101000719F519AFC9644FB8D3D4B9DB76C27E</vt:lpwstr>
  </property>
</Properties>
</file>